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 id="2147483776" r:id="rId2"/>
    <p:sldMasterId id="2147483800" r:id="rId3"/>
    <p:sldMasterId id="2147483811" r:id="rId4"/>
  </p:sldMasterIdLst>
  <p:notesMasterIdLst>
    <p:notesMasterId r:id="rId43"/>
  </p:notesMasterIdLst>
  <p:handoutMasterIdLst>
    <p:handoutMasterId r:id="rId44"/>
  </p:handoutMasterIdLst>
  <p:sldIdLst>
    <p:sldId id="460" r:id="rId5"/>
    <p:sldId id="615" r:id="rId6"/>
    <p:sldId id="616" r:id="rId7"/>
    <p:sldId id="617" r:id="rId8"/>
    <p:sldId id="618" r:id="rId9"/>
    <p:sldId id="619" r:id="rId10"/>
    <p:sldId id="620" r:id="rId11"/>
    <p:sldId id="621" r:id="rId12"/>
    <p:sldId id="622" r:id="rId13"/>
    <p:sldId id="623" r:id="rId14"/>
    <p:sldId id="583" r:id="rId15"/>
    <p:sldId id="565" r:id="rId16"/>
    <p:sldId id="570" r:id="rId17"/>
    <p:sldId id="571" r:id="rId18"/>
    <p:sldId id="572" r:id="rId19"/>
    <p:sldId id="593" r:id="rId20"/>
    <p:sldId id="604" r:id="rId21"/>
    <p:sldId id="578" r:id="rId22"/>
    <p:sldId id="579" r:id="rId23"/>
    <p:sldId id="605" r:id="rId24"/>
    <p:sldId id="606" r:id="rId25"/>
    <p:sldId id="600" r:id="rId26"/>
    <p:sldId id="581" r:id="rId27"/>
    <p:sldId id="580" r:id="rId28"/>
    <p:sldId id="582" r:id="rId29"/>
    <p:sldId id="603" r:id="rId30"/>
    <p:sldId id="545" r:id="rId31"/>
    <p:sldId id="624" r:id="rId32"/>
    <p:sldId id="625" r:id="rId33"/>
    <p:sldId id="626" r:id="rId34"/>
    <p:sldId id="628" r:id="rId35"/>
    <p:sldId id="629" r:id="rId36"/>
    <p:sldId id="630" r:id="rId37"/>
    <p:sldId id="631" r:id="rId38"/>
    <p:sldId id="632" r:id="rId39"/>
    <p:sldId id="633" r:id="rId40"/>
    <p:sldId id="634" r:id="rId41"/>
    <p:sldId id="555" r:id="rId42"/>
  </p:sldIdLst>
  <p:sldSz cx="9144000" cy="6858000" type="screen4x3"/>
  <p:notesSz cx="6797675" cy="9926638"/>
  <p:custDataLst>
    <p:tags r:id="rId45"/>
  </p:custDataLst>
  <p:defaultTextStyle>
    <a:defPPr>
      <a:defRPr lang="fr-F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0099FF"/>
    <a:srgbClr val="6666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54" autoAdjust="0"/>
  </p:normalViewPr>
  <p:slideViewPr>
    <p:cSldViewPr>
      <p:cViewPr varScale="1">
        <p:scale>
          <a:sx n="69" d="100"/>
          <a:sy n="69" d="100"/>
        </p:scale>
        <p:origin x="1786"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defRPr sz="1200">
                <a:latin typeface="Arial" charset="0"/>
              </a:defRPr>
            </a:lvl1pPr>
          </a:lstStyle>
          <a:p>
            <a:endParaRPr lang="fr-FR"/>
          </a:p>
        </p:txBody>
      </p:sp>
      <p:sp>
        <p:nvSpPr>
          <p:cNvPr id="3891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r">
              <a:defRPr sz="1200">
                <a:latin typeface="Arial" charset="0"/>
              </a:defRPr>
            </a:lvl1pPr>
          </a:lstStyle>
          <a:p>
            <a:endParaRPr lang="fr-FR"/>
          </a:p>
        </p:txBody>
      </p:sp>
      <p:sp>
        <p:nvSpPr>
          <p:cNvPr id="38916" name="Rectangle 4"/>
          <p:cNvSpPr>
            <a:spLocks noGrp="1" noChangeArrowheads="1"/>
          </p:cNvSpPr>
          <p:nvPr>
            <p:ph type="ftr" sz="quarter" idx="2"/>
          </p:nvPr>
        </p:nvSpPr>
        <p:spPr bwMode="auto">
          <a:xfrm>
            <a:off x="0" y="9428164"/>
            <a:ext cx="2946400" cy="496887"/>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defRPr sz="1200">
                <a:latin typeface="Arial" charset="0"/>
              </a:defRPr>
            </a:lvl1pPr>
          </a:lstStyle>
          <a:p>
            <a:endParaRPr lang="fr-FR"/>
          </a:p>
        </p:txBody>
      </p:sp>
      <p:sp>
        <p:nvSpPr>
          <p:cNvPr id="38917" name="Rectangle 5"/>
          <p:cNvSpPr>
            <a:spLocks noGrp="1" noChangeArrowheads="1"/>
          </p:cNvSpPr>
          <p:nvPr>
            <p:ph type="sldNum" sz="quarter" idx="3"/>
          </p:nvPr>
        </p:nvSpPr>
        <p:spPr bwMode="auto">
          <a:xfrm>
            <a:off x="3849688" y="9428164"/>
            <a:ext cx="2946400" cy="496887"/>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r">
              <a:defRPr sz="1200">
                <a:latin typeface="Arial" charset="0"/>
              </a:defRPr>
            </a:lvl1pPr>
          </a:lstStyle>
          <a:p>
            <a:fld id="{E892E3FE-9CD6-43DB-8902-22ECCD6200FF}" type="slidenum">
              <a:rPr lang="fr-FR"/>
              <a:pPr/>
              <a:t>‹N°›</a:t>
            </a:fld>
            <a:endParaRPr lang="fr-FR"/>
          </a:p>
        </p:txBody>
      </p:sp>
    </p:spTree>
    <p:extLst>
      <p:ext uri="{BB962C8B-B14F-4D97-AF65-F5344CB8AC3E}">
        <p14:creationId xmlns:p14="http://schemas.microsoft.com/office/powerpoint/2010/main" val="3167192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defRPr sz="1200">
                <a:latin typeface="Arial" charset="0"/>
              </a:defRPr>
            </a:lvl1pPr>
          </a:lstStyle>
          <a:p>
            <a:endParaRPr lang="fr-FR"/>
          </a:p>
        </p:txBody>
      </p:sp>
      <p:sp>
        <p:nvSpPr>
          <p:cNvPr id="4096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r">
              <a:defRPr sz="1200">
                <a:latin typeface="Arial" charset="0"/>
              </a:defRPr>
            </a:lvl1pPr>
          </a:lstStyle>
          <a:p>
            <a:endParaRPr lang="fr-FR"/>
          </a:p>
        </p:txBody>
      </p:sp>
      <p:sp>
        <p:nvSpPr>
          <p:cNvPr id="409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40965" name="Rectangle 5"/>
          <p:cNvSpPr>
            <a:spLocks noGrp="1" noChangeArrowheads="1"/>
          </p:cNvSpPr>
          <p:nvPr>
            <p:ph type="body" sz="quarter" idx="3"/>
          </p:nvPr>
        </p:nvSpPr>
        <p:spPr bwMode="auto">
          <a:xfrm>
            <a:off x="679451" y="4714876"/>
            <a:ext cx="5438775" cy="4467225"/>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0966" name="Rectangle 6"/>
          <p:cNvSpPr>
            <a:spLocks noGrp="1" noChangeArrowheads="1"/>
          </p:cNvSpPr>
          <p:nvPr>
            <p:ph type="ftr" sz="quarter" idx="4"/>
          </p:nvPr>
        </p:nvSpPr>
        <p:spPr bwMode="auto">
          <a:xfrm>
            <a:off x="0" y="9428164"/>
            <a:ext cx="2946400" cy="496887"/>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defRPr sz="1200">
                <a:latin typeface="Arial" charset="0"/>
              </a:defRPr>
            </a:lvl1pPr>
          </a:lstStyle>
          <a:p>
            <a:endParaRPr lang="fr-FR"/>
          </a:p>
        </p:txBody>
      </p:sp>
      <p:sp>
        <p:nvSpPr>
          <p:cNvPr id="40967" name="Rectangle 7"/>
          <p:cNvSpPr>
            <a:spLocks noGrp="1" noChangeArrowheads="1"/>
          </p:cNvSpPr>
          <p:nvPr>
            <p:ph type="sldNum" sz="quarter" idx="5"/>
          </p:nvPr>
        </p:nvSpPr>
        <p:spPr bwMode="auto">
          <a:xfrm>
            <a:off x="3849688" y="9428164"/>
            <a:ext cx="2946400" cy="496887"/>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r">
              <a:defRPr sz="1200">
                <a:latin typeface="Arial" charset="0"/>
              </a:defRPr>
            </a:lvl1pPr>
          </a:lstStyle>
          <a:p>
            <a:fld id="{946C5C73-B748-4C8A-AF96-5CE1CF142725}" type="slidenum">
              <a:rPr lang="fr-FR"/>
              <a:pPr/>
              <a:t>‹N°›</a:t>
            </a:fld>
            <a:endParaRPr lang="fr-FR"/>
          </a:p>
        </p:txBody>
      </p:sp>
    </p:spTree>
    <p:extLst>
      <p:ext uri="{BB962C8B-B14F-4D97-AF65-F5344CB8AC3E}">
        <p14:creationId xmlns:p14="http://schemas.microsoft.com/office/powerpoint/2010/main" val="4615036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endParaRPr lang="fr-FR" sz="1400" dirty="0">
              <a:latin typeface="Trebuchet MS" pitchFamily="34" charset="0"/>
            </a:endParaRPr>
          </a:p>
        </p:txBody>
      </p:sp>
    </p:spTree>
    <p:extLst>
      <p:ext uri="{BB962C8B-B14F-4D97-AF65-F5344CB8AC3E}">
        <p14:creationId xmlns:p14="http://schemas.microsoft.com/office/powerpoint/2010/main" val="50988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504" indent="-285579">
              <a:defRPr>
                <a:solidFill>
                  <a:schemeClr val="tx1"/>
                </a:solidFill>
                <a:latin typeface="Arial" panose="020B0604020202020204" pitchFamily="34" charset="0"/>
              </a:defRPr>
            </a:lvl2pPr>
            <a:lvl3pPr marL="1142314" indent="-228463">
              <a:defRPr>
                <a:solidFill>
                  <a:schemeClr val="tx1"/>
                </a:solidFill>
                <a:latin typeface="Arial" panose="020B0604020202020204" pitchFamily="34" charset="0"/>
              </a:defRPr>
            </a:lvl3pPr>
            <a:lvl4pPr marL="1599240" indent="-228463">
              <a:defRPr>
                <a:solidFill>
                  <a:schemeClr val="tx1"/>
                </a:solidFill>
                <a:latin typeface="Arial" panose="020B0604020202020204" pitchFamily="34" charset="0"/>
              </a:defRPr>
            </a:lvl4pPr>
            <a:lvl5pPr marL="2056166" indent="-228463">
              <a:defRPr>
                <a:solidFill>
                  <a:schemeClr val="tx1"/>
                </a:solidFill>
                <a:latin typeface="Arial" panose="020B0604020202020204" pitchFamily="34" charset="0"/>
              </a:defRPr>
            </a:lvl5pPr>
            <a:lvl6pPr marL="2513091" indent="-228463" eaLnBrk="0" fontAlgn="base" hangingPunct="0">
              <a:spcBef>
                <a:spcPct val="0"/>
              </a:spcBef>
              <a:spcAft>
                <a:spcPct val="0"/>
              </a:spcAft>
              <a:defRPr>
                <a:solidFill>
                  <a:schemeClr val="tx1"/>
                </a:solidFill>
                <a:latin typeface="Arial" panose="020B0604020202020204" pitchFamily="34" charset="0"/>
              </a:defRPr>
            </a:lvl6pPr>
            <a:lvl7pPr marL="2970017" indent="-228463" eaLnBrk="0" fontAlgn="base" hangingPunct="0">
              <a:spcBef>
                <a:spcPct val="0"/>
              </a:spcBef>
              <a:spcAft>
                <a:spcPct val="0"/>
              </a:spcAft>
              <a:defRPr>
                <a:solidFill>
                  <a:schemeClr val="tx1"/>
                </a:solidFill>
                <a:latin typeface="Arial" panose="020B0604020202020204" pitchFamily="34" charset="0"/>
              </a:defRPr>
            </a:lvl7pPr>
            <a:lvl8pPr marL="3426943" indent="-228463" eaLnBrk="0" fontAlgn="base" hangingPunct="0">
              <a:spcBef>
                <a:spcPct val="0"/>
              </a:spcBef>
              <a:spcAft>
                <a:spcPct val="0"/>
              </a:spcAft>
              <a:defRPr>
                <a:solidFill>
                  <a:schemeClr val="tx1"/>
                </a:solidFill>
                <a:latin typeface="Arial" panose="020B0604020202020204" pitchFamily="34" charset="0"/>
              </a:defRPr>
            </a:lvl8pPr>
            <a:lvl9pPr marL="3883868" indent="-228463" eaLnBrk="0" fontAlgn="base" hangingPunct="0">
              <a:spcBef>
                <a:spcPct val="0"/>
              </a:spcBef>
              <a:spcAft>
                <a:spcPct val="0"/>
              </a:spcAft>
              <a:defRPr>
                <a:solidFill>
                  <a:schemeClr val="tx1"/>
                </a:solidFill>
                <a:latin typeface="Arial" panose="020B0604020202020204" pitchFamily="34" charset="0"/>
              </a:defRPr>
            </a:lvl9pPr>
          </a:lstStyle>
          <a:p>
            <a:pPr defTabSz="913851">
              <a:defRPr/>
            </a:pPr>
            <a:fld id="{7092AB3D-DF7F-4618-BA96-F389C93A3DB3}" type="slidenum">
              <a:rPr lang="fr-FR" altLang="fr-FR">
                <a:solidFill>
                  <a:srgbClr val="000000"/>
                </a:solidFill>
              </a:rPr>
              <a:pPr defTabSz="913851">
                <a:defRPr/>
              </a:pPr>
              <a:t>10</a:t>
            </a:fld>
            <a:endParaRPr lang="fr-FR" altLang="fr-FR">
              <a:solidFill>
                <a:srgbClr val="000000"/>
              </a:solidFill>
            </a:endParaRPr>
          </a:p>
        </p:txBody>
      </p:sp>
      <p:sp>
        <p:nvSpPr>
          <p:cNvPr id="36867" name="Rectangle 7"/>
          <p:cNvSpPr txBox="1">
            <a:spLocks noGrp="1" noChangeArrowheads="1"/>
          </p:cNvSpPr>
          <p:nvPr/>
        </p:nvSpPr>
        <p:spPr bwMode="auto">
          <a:xfrm>
            <a:off x="3849477" y="9428482"/>
            <a:ext cx="2946612" cy="49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defTabSz="913851">
              <a:defRPr/>
            </a:pPr>
            <a:fld id="{9E8CC634-DFCA-426A-83DA-EAEC0B9023B5}" type="slidenum">
              <a:rPr lang="fr-FR" altLang="fr-FR" sz="1200">
                <a:solidFill>
                  <a:srgbClr val="000000"/>
                </a:solidFill>
              </a:rPr>
              <a:pPr algn="r" defTabSz="913851">
                <a:defRPr/>
              </a:pPr>
              <a:t>10</a:t>
            </a:fld>
            <a:endParaRPr lang="fr-FR" altLang="fr-FR" sz="1200">
              <a:solidFill>
                <a:srgbClr val="000000"/>
              </a:solidFill>
            </a:endParaRPr>
          </a:p>
        </p:txBody>
      </p:sp>
      <p:sp>
        <p:nvSpPr>
          <p:cNvPr id="36868" name="Rectangle 2"/>
          <p:cNvSpPr>
            <a:spLocks noGrp="1" noRot="1" noChangeAspect="1" noChangeArrowheads="1" noTextEdit="1"/>
          </p:cNvSpPr>
          <p:nvPr>
            <p:ph type="sldImg"/>
          </p:nvPr>
        </p:nvSpPr>
        <p:spPr>
          <a:xfrm>
            <a:off x="917575" y="744538"/>
            <a:ext cx="4962525" cy="3722687"/>
          </a:xfrm>
          <a:ln/>
        </p:spPr>
      </p:sp>
      <p:sp>
        <p:nvSpPr>
          <p:cNvPr id="3686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altLang="fr-FR">
              <a:latin typeface="Arial" panose="020B0604020202020204" pitchFamily="34" charset="0"/>
            </a:endParaRPr>
          </a:p>
        </p:txBody>
      </p:sp>
    </p:spTree>
    <p:extLst>
      <p:ext uri="{BB962C8B-B14F-4D97-AF65-F5344CB8AC3E}">
        <p14:creationId xmlns:p14="http://schemas.microsoft.com/office/powerpoint/2010/main" val="1884627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xfrm>
            <a:off x="1144588" y="714375"/>
            <a:ext cx="4573587" cy="3430588"/>
          </a:xfrm>
          <a:noFill/>
          <a:ln>
            <a:solidFill>
              <a:srgbClr val="000000"/>
            </a:solidFill>
            <a:miter lim="800000"/>
            <a:headEnd/>
            <a:tailEnd/>
          </a:ln>
        </p:spPr>
      </p:sp>
      <p:sp>
        <p:nvSpPr>
          <p:cNvPr id="43010" name="Rectangle 3"/>
          <p:cNvSpPr>
            <a:spLocks noGrp="1"/>
          </p:cNvSpPr>
          <p:nvPr>
            <p:ph type="body" idx="1"/>
          </p:nvPr>
        </p:nvSpPr>
        <p:spPr bwMode="auto">
          <a:xfrm>
            <a:off x="914401" y="4357688"/>
            <a:ext cx="5032375" cy="4075112"/>
          </a:xfrm>
          <a:noFill/>
        </p:spPr>
        <p:txBody>
          <a:bodyPr wrap="square" numCol="1" anchor="t" anchorCtr="0" compatLnSpc="1">
            <a:prstTxWarp prst="textNoShape">
              <a:avLst/>
            </a:prstTxWarp>
          </a:bodyPr>
          <a:lstStyle/>
          <a:p>
            <a:endParaRPr lang="fr-FR"/>
          </a:p>
        </p:txBody>
      </p:sp>
    </p:spTree>
    <p:extLst>
      <p:ext uri="{BB962C8B-B14F-4D97-AF65-F5344CB8AC3E}">
        <p14:creationId xmlns:p14="http://schemas.microsoft.com/office/powerpoint/2010/main" val="4201019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12</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xfrm>
            <a:off x="917575" y="744538"/>
            <a:ext cx="4962525" cy="3722687"/>
          </a:xfrm>
          <a:ln/>
        </p:spPr>
      </p:sp>
      <p:sp>
        <p:nvSpPr>
          <p:cNvPr id="172035" name="Rectangle 3"/>
          <p:cNvSpPr>
            <a:spLocks noGrp="1" noChangeArrowheads="1"/>
          </p:cNvSpPr>
          <p:nvPr>
            <p:ph type="body" idx="1"/>
          </p:nvPr>
        </p:nvSpPr>
        <p:spPr/>
        <p:txBody>
          <a:bodyPr/>
          <a:lstStyle/>
          <a:p>
            <a:r>
              <a:rPr lang="fr-FR" dirty="0"/>
              <a:t>Cette définition propose une approche de la santé selon une conception positive, dynamique, responsabilisante et globale. Ce sont aussi ces qualificatifs qui sous-tendent le concept de la promotion de la santé.</a:t>
            </a:r>
          </a:p>
          <a:p>
            <a:r>
              <a:rPr lang="fr-FR" b="1" dirty="0"/>
              <a:t>Il s’agit ici d’une santé « observée » mais d’une santé « vécue » dans toutes ses dimensions, non plus un état mais une dynamique, un processus qui évalue tout au long de la vie. </a:t>
            </a:r>
            <a:endParaRPr lang="fr-FR" dirty="0"/>
          </a:p>
          <a:p>
            <a:r>
              <a:rPr lang="fr-FR" b="1" dirty="0"/>
              <a:t>En fait, plus qu’un état, la santé est une ressource et un processus dynamique et global qui doit permettre à chaque individu « d’identifier et de réaliser ses ambitions, satisfaire ses besoins et évoluer avec son milieu ou s’y adapter. La santé est donc perçue comme une ressource de la vie quotidienne, et non comme le but de la vie</a:t>
            </a:r>
            <a:endParaRPr lang="fr-FR" dirty="0"/>
          </a:p>
          <a:p>
            <a:r>
              <a:rPr lang="fr-FR" b="1" dirty="0"/>
              <a:t>• Une approche globale de la santé…</a:t>
            </a:r>
            <a:endParaRPr lang="fr-FR" dirty="0"/>
          </a:p>
          <a:p>
            <a:r>
              <a:rPr lang="fr-FR" b="1" dirty="0"/>
              <a:t>La santé ne se réduit donc ni aux déterminants biologiques ni à l’accès à l’offre de soin : elle doit être envisagée dans toutes ses dimensions qu’elles soient sociale, économique ou environnementale. </a:t>
            </a:r>
            <a:endParaRPr lang="fr-FR" dirty="0"/>
          </a:p>
          <a:p>
            <a:r>
              <a:rPr lang="fr-FR" dirty="0"/>
              <a:t>Ressource de la vie quotidienne – et non un but en soi – qui donne à la personne « le pouvoir d’identifier et de réaliser ses ambitions, satisfaire ses besoins, et évoluer avec son milieu ou s’y adapter »</a:t>
            </a:r>
          </a:p>
          <a:p>
            <a:r>
              <a:rPr lang="fr-FR" dirty="0"/>
              <a:t>La santé apparaît comme une </a:t>
            </a:r>
            <a:r>
              <a:rPr lang="fr-FR" b="1" dirty="0"/>
              <a:t>richesse </a:t>
            </a:r>
            <a:r>
              <a:rPr lang="fr-FR" dirty="0"/>
              <a:t>essentielle, qu’il faut </a:t>
            </a:r>
            <a:r>
              <a:rPr lang="fr-FR" b="1" dirty="0"/>
              <a:t>entretenir</a:t>
            </a:r>
            <a:r>
              <a:rPr lang="fr-FR" dirty="0"/>
              <a:t>, et si nécessaire, </a:t>
            </a:r>
            <a:r>
              <a:rPr lang="fr-FR" b="1" dirty="0"/>
              <a:t>restaurer.</a:t>
            </a:r>
            <a:r>
              <a:rPr lang="fr-FR" dirty="0"/>
              <a:t> </a:t>
            </a:r>
          </a:p>
          <a:p>
            <a:r>
              <a:rPr lang="fr-FR" dirty="0"/>
              <a:t> </a:t>
            </a:r>
          </a:p>
          <a:p>
            <a:r>
              <a:rPr lang="fr-FR" dirty="0"/>
              <a:t>Au final la santé est un phénomène multifactoriel qui dépend aussi de la perception subjective de chacun influencée par les représentations de la santé et de la maladie, du corps, des normes des groupes, de la culture… (Exemple de l’obésité)</a:t>
            </a:r>
          </a:p>
          <a:p>
            <a:r>
              <a:rPr lang="fr-FR" dirty="0"/>
              <a:t>Cette définition propose une approche de la santé selon une conception positive, dynamique, responsabilisante et globale. Ce sont aussi ces qualificatifs qui sous-tendent le concept de la promotion de la santé.</a:t>
            </a:r>
          </a:p>
          <a:p>
            <a:r>
              <a:rPr lang="fr-FR" b="1" dirty="0"/>
              <a:t>Il s’agit ici d’une santé « observée » mais d’une santé « vécue » dans toutes ses dimensions, non plus un état mais une dynamique, un processus qui évalue tout au long de la vie. </a:t>
            </a:r>
          </a:p>
          <a:p>
            <a:endParaRPr lang="fr-FR" b="1" dirty="0"/>
          </a:p>
          <a:p>
            <a:r>
              <a:rPr lang="fr-FR" b="1" dirty="0"/>
              <a:t>La santé ne se réduit donc ni aux déterminants biologiques ni à l’accès à l’offre de soin : elle doit être envisagée dans toutes ses dimensions qu’elles soient sociale, économique ou environnementale.</a:t>
            </a:r>
          </a:p>
          <a:p>
            <a:endParaRPr lang="fr-FR" dirty="0"/>
          </a:p>
        </p:txBody>
      </p:sp>
    </p:spTree>
    <p:extLst>
      <p:ext uri="{BB962C8B-B14F-4D97-AF65-F5344CB8AC3E}">
        <p14:creationId xmlns:p14="http://schemas.microsoft.com/office/powerpoint/2010/main" val="2255848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4308" fontAlgn="auto">
              <a:spcBef>
                <a:spcPts val="0"/>
              </a:spcBef>
              <a:spcAft>
                <a:spcPts val="0"/>
              </a:spcAft>
              <a:defRPr/>
            </a:pPr>
            <a:fld id="{893FC6F6-5F37-431F-BD46-D288F262A9AE}" type="slidenum">
              <a:rPr lang="fr-FR">
                <a:solidFill>
                  <a:prstClr val="black"/>
                </a:solidFill>
                <a:latin typeface="Calibri"/>
              </a:rPr>
              <a:pPr defTabSz="914308" fontAlgn="auto">
                <a:spcBef>
                  <a:spcPts val="0"/>
                </a:spcBef>
                <a:spcAft>
                  <a:spcPts val="0"/>
                </a:spcAft>
                <a:defRPr/>
              </a:pPr>
              <a:t>13</a:t>
            </a:fld>
            <a:endParaRPr lang="fr-FR">
              <a:solidFill>
                <a:prstClr val="black"/>
              </a:solidFill>
              <a:latin typeface="Calibri"/>
            </a:endParaRPr>
          </a:p>
        </p:txBody>
      </p:sp>
      <p:sp>
        <p:nvSpPr>
          <p:cNvPr id="67586" name="Rectangle 2"/>
          <p:cNvSpPr>
            <a:spLocks noGrp="1" noRot="1" noChangeAspect="1" noChangeArrowheads="1" noTextEdit="1"/>
          </p:cNvSpPr>
          <p:nvPr>
            <p:ph type="sldImg"/>
          </p:nvPr>
        </p:nvSpPr>
        <p:spPr bwMode="auto">
          <a:xfrm>
            <a:off x="917575" y="773113"/>
            <a:ext cx="4967288" cy="3725862"/>
          </a:xfrm>
          <a:noFill/>
          <a:ln>
            <a:solidFill>
              <a:srgbClr val="000000"/>
            </a:solidFill>
            <a:miter lim="800000"/>
            <a:headEnd/>
            <a:tailEnd/>
          </a:ln>
        </p:spPr>
      </p:sp>
      <p:sp>
        <p:nvSpPr>
          <p:cNvPr id="67587" name="Rectangle 3"/>
          <p:cNvSpPr>
            <a:spLocks noGrp="1" noChangeArrowheads="1"/>
          </p:cNvSpPr>
          <p:nvPr>
            <p:ph type="body" idx="1"/>
          </p:nvPr>
        </p:nvSpPr>
        <p:spPr bwMode="auto">
          <a:xfrm>
            <a:off x="906358" y="4730664"/>
            <a:ext cx="4988109" cy="4423902"/>
          </a:xfrm>
          <a:noFill/>
        </p:spPr>
        <p:txBody>
          <a:bodyPr wrap="square" numCol="1" anchor="t" anchorCtr="0" compatLnSpc="1">
            <a:prstTxWarp prst="textNoShape">
              <a:avLst/>
            </a:prstTxWarp>
          </a:bodyPr>
          <a:lstStyle/>
          <a:p>
            <a:pPr defTabSz="914308">
              <a:spcBef>
                <a:spcPct val="0"/>
              </a:spcBef>
              <a:defRPr/>
            </a:pPr>
            <a:r>
              <a:rPr lang="fr-FR" b="1" dirty="0">
                <a:latin typeface="+mn-lt"/>
              </a:rPr>
              <a:t>IPCDC : Initiative sur le Partage des Connaissances et le Développement des Compétences</a:t>
            </a:r>
          </a:p>
          <a:p>
            <a:pPr eaLnBrk="1" hangingPunct="1">
              <a:spcBef>
                <a:spcPct val="0"/>
              </a:spcBef>
            </a:pPr>
            <a:endParaRPr lang="fr-FR" dirty="0"/>
          </a:p>
        </p:txBody>
      </p:sp>
    </p:spTree>
    <p:extLst>
      <p:ext uri="{BB962C8B-B14F-4D97-AF65-F5344CB8AC3E}">
        <p14:creationId xmlns:p14="http://schemas.microsoft.com/office/powerpoint/2010/main" val="494466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4308" fontAlgn="auto">
              <a:spcBef>
                <a:spcPts val="0"/>
              </a:spcBef>
              <a:spcAft>
                <a:spcPts val="0"/>
              </a:spcAft>
              <a:defRPr/>
            </a:pPr>
            <a:fld id="{893FC6F6-5F37-431F-BD46-D288F262A9AE}" type="slidenum">
              <a:rPr lang="fr-FR">
                <a:solidFill>
                  <a:prstClr val="black"/>
                </a:solidFill>
                <a:latin typeface="Calibri"/>
              </a:rPr>
              <a:pPr defTabSz="914308" fontAlgn="auto">
                <a:spcBef>
                  <a:spcPts val="0"/>
                </a:spcBef>
                <a:spcAft>
                  <a:spcPts val="0"/>
                </a:spcAft>
                <a:defRPr/>
              </a:pPr>
              <a:t>14</a:t>
            </a:fld>
            <a:endParaRPr lang="fr-FR">
              <a:solidFill>
                <a:prstClr val="black"/>
              </a:solidFill>
              <a:latin typeface="Calibri"/>
            </a:endParaRPr>
          </a:p>
        </p:txBody>
      </p:sp>
      <p:sp>
        <p:nvSpPr>
          <p:cNvPr id="67586" name="Rectangle 2"/>
          <p:cNvSpPr>
            <a:spLocks noGrp="1" noRot="1" noChangeAspect="1" noChangeArrowheads="1" noTextEdit="1"/>
          </p:cNvSpPr>
          <p:nvPr>
            <p:ph type="sldImg"/>
          </p:nvPr>
        </p:nvSpPr>
        <p:spPr bwMode="auto">
          <a:xfrm>
            <a:off x="917575" y="773113"/>
            <a:ext cx="4967288" cy="3725862"/>
          </a:xfrm>
          <a:noFill/>
          <a:ln>
            <a:solidFill>
              <a:srgbClr val="000000"/>
            </a:solidFill>
            <a:miter lim="800000"/>
            <a:headEnd/>
            <a:tailEnd/>
          </a:ln>
        </p:spPr>
      </p:sp>
      <p:sp>
        <p:nvSpPr>
          <p:cNvPr id="67587" name="Rectangle 3"/>
          <p:cNvSpPr>
            <a:spLocks noGrp="1" noChangeArrowheads="1"/>
          </p:cNvSpPr>
          <p:nvPr>
            <p:ph type="body" idx="1"/>
          </p:nvPr>
        </p:nvSpPr>
        <p:spPr bwMode="auto">
          <a:xfrm>
            <a:off x="906358" y="4730664"/>
            <a:ext cx="4988109" cy="4423902"/>
          </a:xfrm>
          <a:noFill/>
        </p:spPr>
        <p:txBody>
          <a:bodyPr wrap="square" numCol="1" anchor="t" anchorCtr="0" compatLnSpc="1">
            <a:prstTxWarp prst="textNoShape">
              <a:avLst/>
            </a:prstTxWarp>
          </a:bodyPr>
          <a:lstStyle/>
          <a:p>
            <a:pPr defTabSz="914308">
              <a:spcBef>
                <a:spcPct val="0"/>
              </a:spcBef>
              <a:defRPr/>
            </a:pPr>
            <a:r>
              <a:rPr lang="fr-FR" b="1" dirty="0">
                <a:latin typeface="+mn-lt"/>
              </a:rPr>
              <a:t>IPCDC : Initiative sur le Partage des Connaissances et le Développement des Compétences</a:t>
            </a:r>
          </a:p>
          <a:p>
            <a:pPr eaLnBrk="1" hangingPunct="1">
              <a:spcBef>
                <a:spcPct val="0"/>
              </a:spcBef>
            </a:pPr>
            <a:endParaRPr lang="fr-FR" dirty="0"/>
          </a:p>
        </p:txBody>
      </p:sp>
    </p:spTree>
    <p:extLst>
      <p:ext uri="{BB962C8B-B14F-4D97-AF65-F5344CB8AC3E}">
        <p14:creationId xmlns:p14="http://schemas.microsoft.com/office/powerpoint/2010/main" val="1487312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15</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xfrm>
            <a:off x="917575" y="744538"/>
            <a:ext cx="4962525" cy="3722687"/>
          </a:xfrm>
          <a:ln/>
        </p:spPr>
      </p:sp>
      <p:sp>
        <p:nvSpPr>
          <p:cNvPr id="172035" name="Rectangle 3"/>
          <p:cNvSpPr>
            <a:spLocks noGrp="1" noChangeArrowheads="1"/>
          </p:cNvSpPr>
          <p:nvPr>
            <p:ph type="body" idx="1"/>
          </p:nvPr>
        </p:nvSpPr>
        <p:spPr/>
        <p:txBody>
          <a:bodyPr/>
          <a:lstStyle/>
          <a:p>
            <a:pPr eaLnBrk="1" hangingPunct="1">
              <a:spcBef>
                <a:spcPct val="0"/>
              </a:spcBef>
            </a:pPr>
            <a:r>
              <a:rPr lang="fr-FR" dirty="0"/>
              <a:t>Les objectifs de la promotion de la santé= aider les gens à acquérir un pouvoir accru sur leur propre santé et sur les déterminants de celle-ci.</a:t>
            </a:r>
          </a:p>
          <a:p>
            <a:pPr eaLnBrk="1" hangingPunct="1">
              <a:spcBef>
                <a:spcPct val="0"/>
              </a:spcBef>
            </a:pPr>
            <a:r>
              <a:rPr lang="fr-FR" dirty="0"/>
              <a:t>Cela implique donc d’agir à plusieurs niveaux.</a:t>
            </a:r>
          </a:p>
          <a:p>
            <a:pPr eaLnBrk="1" hangingPunct="1">
              <a:spcBef>
                <a:spcPct val="0"/>
              </a:spcBef>
            </a:pPr>
            <a:r>
              <a:rPr lang="fr-FR" dirty="0"/>
              <a:t>En fait, plus qu’un état, la santé est une ressource et un processus dynamique et global qui doit permettre à chaque individu « d’identifier et de réaliser ses ambitions, satisfaire ses besoins et évoluer avec </a:t>
            </a:r>
          </a:p>
          <a:p>
            <a:pPr eaLnBrk="1" hangingPunct="1">
              <a:spcBef>
                <a:spcPct val="0"/>
              </a:spcBef>
            </a:pPr>
            <a:r>
              <a:rPr lang="fr-FR" dirty="0"/>
              <a:t>son milieu ou s’y adapter. La santé est donc perçue comme une ressource de la vie quotidienne, et non comme le but de la vie</a:t>
            </a:r>
          </a:p>
          <a:p>
            <a:pPr eaLnBrk="1" hangingPunct="1">
              <a:spcBef>
                <a:spcPct val="0"/>
              </a:spcBef>
            </a:pPr>
            <a:r>
              <a:rPr lang="fr-FR" dirty="0"/>
              <a:t>• Une approche « positive » de la santé, c’est-à-dire qui ne se focalise pas uniquement sur la réduction des risques ou sur l’occurrence de pathologies mais accorde une importance majeure à la promotion de la santé,</a:t>
            </a:r>
          </a:p>
          <a:p>
            <a:pPr eaLnBrk="1" hangingPunct="1">
              <a:spcBef>
                <a:spcPct val="0"/>
              </a:spcBef>
            </a:pPr>
            <a:r>
              <a:rPr lang="fr-FR" dirty="0"/>
              <a:t>• Une approche globale de la santé, qui prend en compte l’ensemble des déterminants environnementaux, sociaux et économiques et pas seulement les déterminants individuels (biologiques et comportementaux) de la santé</a:t>
            </a:r>
          </a:p>
          <a:p>
            <a:endParaRPr lang="fr-FR" dirty="0"/>
          </a:p>
          <a:p>
            <a:r>
              <a:rPr lang="fr-FR" dirty="0"/>
              <a:t>La promotion de la santé s’appuie donc sur une conception positive et globale de la santé, comme un état de bien-être physique, psychologique et social . Elle utilise des méthodes d’intervention fondées sur la participation des personnes et des groupes, sur l’implication des communautés, et sur la mobilisation des ressources présentes dans chaque territoire .</a:t>
            </a:r>
          </a:p>
          <a:p>
            <a:endParaRPr lang="fr-FR" dirty="0"/>
          </a:p>
          <a:p>
            <a:r>
              <a:rPr lang="fr-FR" i="1" dirty="0"/>
              <a:t>La promotion de la santé appuie le développement individuel et social grâce à l'information, à l'éducation pour la santé et au perfectionnement des aptitudes indispensables à la vie. Ce faisant, elle donne aux gens davantage de possibilités de contrôle de leur propre santé et de leur environnement et les rend mieux aptes à faire des choix judicieux. Il est crucial de permettre aux gens de faire face à tous les stades de leur vie et à se préparer à affronter les traumatismes et les maladies chroniques. Ce travail doit être facilité dans le cadre scolaire, familial, professionnel et communautaire et une action doit être menée par l'intermédiaire des organismes éducatifs, professionnels, commerciaux et bénévoles et dans les institutions elles-mêmes. »</a:t>
            </a:r>
            <a:endParaRPr lang="fr-FR" dirty="0"/>
          </a:p>
        </p:txBody>
      </p:sp>
    </p:spTree>
    <p:extLst>
      <p:ext uri="{BB962C8B-B14F-4D97-AF65-F5344CB8AC3E}">
        <p14:creationId xmlns:p14="http://schemas.microsoft.com/office/powerpoint/2010/main" val="3263041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EAF0505E-FE05-4C21-8F17-FF2679D9AC2B}" type="slidenum">
              <a:rPr lang="fr-FR" smtClean="0"/>
              <a:pPr>
                <a:defRPr/>
              </a:pPr>
              <a:t>16</a:t>
            </a:fld>
            <a:endParaRPr lang="fr-FR"/>
          </a:p>
        </p:txBody>
      </p:sp>
    </p:spTree>
    <p:extLst>
      <p:ext uri="{BB962C8B-B14F-4D97-AF65-F5344CB8AC3E}">
        <p14:creationId xmlns:p14="http://schemas.microsoft.com/office/powerpoint/2010/main" val="1430134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EAF0505E-FE05-4C21-8F17-FF2679D9AC2B}" type="slidenum">
              <a:rPr lang="fr-FR" smtClean="0"/>
              <a:pPr>
                <a:defRPr/>
              </a:pPr>
              <a:t>17</a:t>
            </a:fld>
            <a:endParaRPr lang="fr-FR"/>
          </a:p>
        </p:txBody>
      </p:sp>
    </p:spTree>
    <p:extLst>
      <p:ext uri="{BB962C8B-B14F-4D97-AF65-F5344CB8AC3E}">
        <p14:creationId xmlns:p14="http://schemas.microsoft.com/office/powerpoint/2010/main" val="2187914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4308" fontAlgn="auto">
              <a:spcBef>
                <a:spcPts val="0"/>
              </a:spcBef>
              <a:spcAft>
                <a:spcPts val="0"/>
              </a:spcAft>
              <a:defRPr/>
            </a:pPr>
            <a:fld id="{19FA1719-66DB-4B4F-9EB1-11D5904D413F}" type="slidenum">
              <a:rPr lang="fr-FR">
                <a:solidFill>
                  <a:prstClr val="black"/>
                </a:solidFill>
                <a:latin typeface="Calibri"/>
              </a:rPr>
              <a:pPr defTabSz="914308" fontAlgn="auto">
                <a:spcBef>
                  <a:spcPts val="0"/>
                </a:spcBef>
                <a:spcAft>
                  <a:spcPts val="0"/>
                </a:spcAft>
                <a:defRPr/>
              </a:pPr>
              <a:t>18</a:t>
            </a:fld>
            <a:endParaRPr lang="fr-FR">
              <a:solidFill>
                <a:prstClr val="black"/>
              </a:solidFill>
              <a:latin typeface="Calibri"/>
            </a:endParaRPr>
          </a:p>
        </p:txBody>
      </p:sp>
      <p:sp>
        <p:nvSpPr>
          <p:cNvPr id="90114" name="Rectangle 2"/>
          <p:cNvSpPr>
            <a:spLocks noGrp="1" noRot="1" noChangeAspect="1" noChangeArrowheads="1" noTextEdit="1"/>
          </p:cNvSpPr>
          <p:nvPr>
            <p:ph type="sldImg"/>
          </p:nvPr>
        </p:nvSpPr>
        <p:spPr bwMode="auto">
          <a:xfrm>
            <a:off x="917575" y="773113"/>
            <a:ext cx="4967288" cy="3725862"/>
          </a:xfrm>
          <a:noFill/>
          <a:ln>
            <a:solidFill>
              <a:srgbClr val="000000"/>
            </a:solidFill>
            <a:miter lim="800000"/>
            <a:headEnd/>
            <a:tailEnd/>
          </a:ln>
        </p:spPr>
      </p:sp>
      <p:sp>
        <p:nvSpPr>
          <p:cNvPr id="90115" name="Rectangle 3"/>
          <p:cNvSpPr>
            <a:spLocks noGrp="1" noChangeArrowheads="1"/>
          </p:cNvSpPr>
          <p:nvPr>
            <p:ph type="body" idx="1"/>
          </p:nvPr>
        </p:nvSpPr>
        <p:spPr bwMode="auto">
          <a:xfrm>
            <a:off x="906358" y="4730664"/>
            <a:ext cx="4988109" cy="4423902"/>
          </a:xfrm>
          <a:noFill/>
        </p:spPr>
        <p:txBody>
          <a:bodyPr wrap="square" numCol="1" anchor="t" anchorCtr="0" compatLnSpc="1">
            <a:prstTxWarp prst="textNoShape">
              <a:avLst/>
            </a:prstTxWarp>
          </a:bodyPr>
          <a:lstStyle/>
          <a:p>
            <a:pPr eaLnBrk="1" hangingPunct="1">
              <a:spcBef>
                <a:spcPct val="0"/>
              </a:spcBef>
            </a:pPr>
            <a:r>
              <a:rPr lang="fr-FR" dirty="0"/>
              <a:t>› Permettre l’acquisition, le renforcement, </a:t>
            </a:r>
          </a:p>
          <a:p>
            <a:pPr eaLnBrk="1" hangingPunct="1">
              <a:spcBef>
                <a:spcPct val="0"/>
              </a:spcBef>
            </a:pPr>
            <a:r>
              <a:rPr lang="fr-FR" dirty="0"/>
              <a:t>le développement de savoirs (connaissances), </a:t>
            </a:r>
          </a:p>
          <a:p>
            <a:pPr eaLnBrk="1" hangingPunct="1">
              <a:spcBef>
                <a:spcPct val="0"/>
              </a:spcBef>
            </a:pPr>
            <a:r>
              <a:rPr lang="fr-FR" dirty="0"/>
              <a:t>savoir-faire (mises en pratique)</a:t>
            </a:r>
          </a:p>
          <a:p>
            <a:pPr eaLnBrk="1" hangingPunct="1">
              <a:spcBef>
                <a:spcPct val="0"/>
              </a:spcBef>
            </a:pPr>
            <a:r>
              <a:rPr lang="fr-FR" dirty="0"/>
              <a:t>› ATTITUDES </a:t>
            </a:r>
          </a:p>
          <a:p>
            <a:pPr eaLnBrk="1" hangingPunct="1">
              <a:spcBef>
                <a:spcPct val="0"/>
              </a:spcBef>
            </a:pPr>
            <a:r>
              <a:rPr lang="fr-FR" dirty="0"/>
              <a:t>Contribuer à l’apprentissage de savoir être </a:t>
            </a:r>
          </a:p>
          <a:p>
            <a:pPr eaLnBrk="1" hangingPunct="1">
              <a:spcBef>
                <a:spcPct val="0"/>
              </a:spcBef>
            </a:pPr>
            <a:r>
              <a:rPr lang="fr-FR" dirty="0"/>
              <a:t>(compétences personnelles, respect de soi et </a:t>
            </a:r>
          </a:p>
          <a:p>
            <a:pPr eaLnBrk="1" hangingPunct="1">
              <a:spcBef>
                <a:spcPct val="0"/>
              </a:spcBef>
            </a:pPr>
            <a:r>
              <a:rPr lang="fr-FR" dirty="0"/>
              <a:t>des autres) </a:t>
            </a:r>
          </a:p>
          <a:p>
            <a:pPr eaLnBrk="1" hangingPunct="1">
              <a:spcBef>
                <a:spcPct val="0"/>
              </a:spcBef>
            </a:pPr>
            <a:r>
              <a:rPr lang="fr-FR" dirty="0"/>
              <a:t>› CAPACITES et COMPETENCES </a:t>
            </a:r>
          </a:p>
          <a:p>
            <a:pPr eaLnBrk="1" hangingPunct="1">
              <a:spcBef>
                <a:spcPct val="0"/>
              </a:spcBef>
            </a:pPr>
            <a:r>
              <a:rPr lang="fr-FR" dirty="0"/>
              <a:t>PSYCHOSOCIALES </a:t>
            </a:r>
          </a:p>
          <a:p>
            <a:pPr eaLnBrk="1" hangingPunct="1">
              <a:spcBef>
                <a:spcPct val="0"/>
              </a:spcBef>
            </a:pPr>
            <a:r>
              <a:rPr lang="fr-FR" dirty="0"/>
              <a:t>Développer la résistance à l’emprise de </a:t>
            </a:r>
          </a:p>
          <a:p>
            <a:pPr eaLnBrk="1" hangingPunct="1">
              <a:spcBef>
                <a:spcPct val="0"/>
              </a:spcBef>
            </a:pPr>
            <a:r>
              <a:rPr lang="fr-FR" dirty="0"/>
              <a:t>l’environnement (médias, pairs) et la capacité à </a:t>
            </a:r>
          </a:p>
          <a:p>
            <a:pPr eaLnBrk="1" hangingPunct="1">
              <a:spcBef>
                <a:spcPct val="0"/>
              </a:spcBef>
            </a:pPr>
            <a:r>
              <a:rPr lang="fr-FR" dirty="0"/>
              <a:t>identifier les soutiens et les ressources locales. </a:t>
            </a:r>
          </a:p>
        </p:txBody>
      </p:sp>
    </p:spTree>
    <p:extLst>
      <p:ext uri="{BB962C8B-B14F-4D97-AF65-F5344CB8AC3E}">
        <p14:creationId xmlns:p14="http://schemas.microsoft.com/office/powerpoint/2010/main" val="633462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75" indent="-285721">
              <a:defRPr>
                <a:solidFill>
                  <a:schemeClr val="tx1"/>
                </a:solidFill>
                <a:latin typeface="Arial" panose="020B0604020202020204" pitchFamily="34" charset="0"/>
              </a:defRPr>
            </a:lvl2pPr>
            <a:lvl3pPr marL="1142886" indent="-228577">
              <a:defRPr>
                <a:solidFill>
                  <a:schemeClr val="tx1"/>
                </a:solidFill>
                <a:latin typeface="Arial" panose="020B0604020202020204" pitchFamily="34" charset="0"/>
              </a:defRPr>
            </a:lvl3pPr>
            <a:lvl4pPr marL="1600039" indent="-228577">
              <a:defRPr>
                <a:solidFill>
                  <a:schemeClr val="tx1"/>
                </a:solidFill>
                <a:latin typeface="Arial" panose="020B0604020202020204" pitchFamily="34" charset="0"/>
              </a:defRPr>
            </a:lvl4pPr>
            <a:lvl5pPr marL="2057194" indent="-228577">
              <a:defRPr>
                <a:solidFill>
                  <a:schemeClr val="tx1"/>
                </a:solidFill>
                <a:latin typeface="Arial" panose="020B0604020202020204" pitchFamily="34" charset="0"/>
              </a:defRPr>
            </a:lvl5pPr>
            <a:lvl6pPr marL="2514347" indent="-228577" eaLnBrk="0" fontAlgn="base" hangingPunct="0">
              <a:spcBef>
                <a:spcPct val="0"/>
              </a:spcBef>
              <a:spcAft>
                <a:spcPct val="0"/>
              </a:spcAft>
              <a:defRPr>
                <a:solidFill>
                  <a:schemeClr val="tx1"/>
                </a:solidFill>
                <a:latin typeface="Arial" panose="020B0604020202020204" pitchFamily="34" charset="0"/>
              </a:defRPr>
            </a:lvl6pPr>
            <a:lvl7pPr marL="2971502" indent="-228577" eaLnBrk="0" fontAlgn="base" hangingPunct="0">
              <a:spcBef>
                <a:spcPct val="0"/>
              </a:spcBef>
              <a:spcAft>
                <a:spcPct val="0"/>
              </a:spcAft>
              <a:defRPr>
                <a:solidFill>
                  <a:schemeClr val="tx1"/>
                </a:solidFill>
                <a:latin typeface="Arial" panose="020B0604020202020204" pitchFamily="34" charset="0"/>
              </a:defRPr>
            </a:lvl7pPr>
            <a:lvl8pPr marL="3428657" indent="-228577" eaLnBrk="0" fontAlgn="base" hangingPunct="0">
              <a:spcBef>
                <a:spcPct val="0"/>
              </a:spcBef>
              <a:spcAft>
                <a:spcPct val="0"/>
              </a:spcAft>
              <a:defRPr>
                <a:solidFill>
                  <a:schemeClr val="tx1"/>
                </a:solidFill>
                <a:latin typeface="Arial" panose="020B0604020202020204" pitchFamily="34" charset="0"/>
              </a:defRPr>
            </a:lvl8pPr>
            <a:lvl9pPr marL="3885810" indent="-228577" eaLnBrk="0" fontAlgn="base" hangingPunct="0">
              <a:spcBef>
                <a:spcPct val="0"/>
              </a:spcBef>
              <a:spcAft>
                <a:spcPct val="0"/>
              </a:spcAft>
              <a:defRPr>
                <a:solidFill>
                  <a:schemeClr val="tx1"/>
                </a:solidFill>
                <a:latin typeface="Arial" panose="020B0604020202020204" pitchFamily="34" charset="0"/>
              </a:defRPr>
            </a:lvl9pPr>
          </a:lstStyle>
          <a:p>
            <a:pPr defTabSz="914308">
              <a:defRPr/>
            </a:pPr>
            <a:fld id="{94000311-E37F-4F07-83D3-39610A73E366}" type="slidenum">
              <a:rPr lang="fr-FR" altLang="fr-FR">
                <a:solidFill>
                  <a:srgbClr val="000000"/>
                </a:solidFill>
              </a:rPr>
              <a:pPr defTabSz="914308">
                <a:defRPr/>
              </a:pPr>
              <a:t>19</a:t>
            </a:fld>
            <a:endParaRPr lang="fr-FR" altLang="fr-FR">
              <a:solidFill>
                <a:srgbClr val="000000"/>
              </a:solidFill>
            </a:endParaRPr>
          </a:p>
        </p:txBody>
      </p:sp>
      <p:sp>
        <p:nvSpPr>
          <p:cNvPr id="89091" name="Rectangle 2"/>
          <p:cNvSpPr>
            <a:spLocks noGrp="1" noRot="1" noChangeAspect="1" noChangeArrowheads="1" noTextEdit="1"/>
          </p:cNvSpPr>
          <p:nvPr>
            <p:ph type="sldImg"/>
          </p:nvPr>
        </p:nvSpPr>
        <p:spPr>
          <a:xfrm>
            <a:off x="917575" y="744538"/>
            <a:ext cx="4962525" cy="3722687"/>
          </a:xfrm>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rPr>
              <a:t>Articulation entre les 3 : </a:t>
            </a:r>
          </a:p>
          <a:p>
            <a:r>
              <a:rPr lang="fr-FR" altLang="fr-FR">
                <a:latin typeface="Arial" panose="020B0604020202020204" pitchFamily="34" charset="0"/>
              </a:rPr>
              <a:t>Savoir : cognitif, intellectuel</a:t>
            </a:r>
          </a:p>
          <a:p>
            <a:r>
              <a:rPr lang="fr-FR" altLang="fr-FR">
                <a:latin typeface="Arial" panose="020B0604020202020204" pitchFamily="34" charset="0"/>
              </a:rPr>
              <a:t>Savoir faire : Sensori-moteur, gestes</a:t>
            </a:r>
          </a:p>
          <a:p>
            <a:r>
              <a:rPr lang="fr-FR" altLang="fr-FR">
                <a:latin typeface="Arial" panose="020B0604020202020204" pitchFamily="34" charset="0"/>
              </a:rPr>
              <a:t>Savoir être : psycho et socio-affectif</a:t>
            </a:r>
          </a:p>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2239411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ChangeArrowheads="1" noTextEdit="1"/>
          </p:cNvSpPr>
          <p:nvPr>
            <p:ph type="sldImg"/>
          </p:nvPr>
        </p:nvSpPr>
        <p:spPr>
          <a:xfrm>
            <a:off x="917575" y="744538"/>
            <a:ext cx="4962525" cy="3722687"/>
          </a:xfrm>
          <a:ln/>
        </p:spPr>
      </p:sp>
      <p:sp>
        <p:nvSpPr>
          <p:cNvPr id="2048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2048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504" indent="-285579">
              <a:defRPr>
                <a:solidFill>
                  <a:schemeClr val="tx1"/>
                </a:solidFill>
                <a:latin typeface="Arial" panose="020B0604020202020204" pitchFamily="34" charset="0"/>
              </a:defRPr>
            </a:lvl2pPr>
            <a:lvl3pPr marL="1142314" indent="-228463">
              <a:defRPr>
                <a:solidFill>
                  <a:schemeClr val="tx1"/>
                </a:solidFill>
                <a:latin typeface="Arial" panose="020B0604020202020204" pitchFamily="34" charset="0"/>
              </a:defRPr>
            </a:lvl3pPr>
            <a:lvl4pPr marL="1599240" indent="-228463">
              <a:defRPr>
                <a:solidFill>
                  <a:schemeClr val="tx1"/>
                </a:solidFill>
                <a:latin typeface="Arial" panose="020B0604020202020204" pitchFamily="34" charset="0"/>
              </a:defRPr>
            </a:lvl4pPr>
            <a:lvl5pPr marL="2056166" indent="-228463">
              <a:defRPr>
                <a:solidFill>
                  <a:schemeClr val="tx1"/>
                </a:solidFill>
                <a:latin typeface="Arial" panose="020B0604020202020204" pitchFamily="34" charset="0"/>
              </a:defRPr>
            </a:lvl5pPr>
            <a:lvl6pPr marL="2513091" indent="-228463" eaLnBrk="0" fontAlgn="base" hangingPunct="0">
              <a:spcBef>
                <a:spcPct val="0"/>
              </a:spcBef>
              <a:spcAft>
                <a:spcPct val="0"/>
              </a:spcAft>
              <a:defRPr>
                <a:solidFill>
                  <a:schemeClr val="tx1"/>
                </a:solidFill>
                <a:latin typeface="Arial" panose="020B0604020202020204" pitchFamily="34" charset="0"/>
              </a:defRPr>
            </a:lvl6pPr>
            <a:lvl7pPr marL="2970017" indent="-228463" eaLnBrk="0" fontAlgn="base" hangingPunct="0">
              <a:spcBef>
                <a:spcPct val="0"/>
              </a:spcBef>
              <a:spcAft>
                <a:spcPct val="0"/>
              </a:spcAft>
              <a:defRPr>
                <a:solidFill>
                  <a:schemeClr val="tx1"/>
                </a:solidFill>
                <a:latin typeface="Arial" panose="020B0604020202020204" pitchFamily="34" charset="0"/>
              </a:defRPr>
            </a:lvl7pPr>
            <a:lvl8pPr marL="3426943" indent="-228463" eaLnBrk="0" fontAlgn="base" hangingPunct="0">
              <a:spcBef>
                <a:spcPct val="0"/>
              </a:spcBef>
              <a:spcAft>
                <a:spcPct val="0"/>
              </a:spcAft>
              <a:defRPr>
                <a:solidFill>
                  <a:schemeClr val="tx1"/>
                </a:solidFill>
                <a:latin typeface="Arial" panose="020B0604020202020204" pitchFamily="34" charset="0"/>
              </a:defRPr>
            </a:lvl8pPr>
            <a:lvl9pPr marL="3883868" indent="-228463" eaLnBrk="0" fontAlgn="base" hangingPunct="0">
              <a:spcBef>
                <a:spcPct val="0"/>
              </a:spcBef>
              <a:spcAft>
                <a:spcPct val="0"/>
              </a:spcAft>
              <a:defRPr>
                <a:solidFill>
                  <a:schemeClr val="tx1"/>
                </a:solidFill>
                <a:latin typeface="Arial" panose="020B0604020202020204" pitchFamily="34" charset="0"/>
              </a:defRPr>
            </a:lvl9pPr>
          </a:lstStyle>
          <a:p>
            <a:pPr defTabSz="913851">
              <a:defRPr/>
            </a:pPr>
            <a:fld id="{B067CDCF-6B48-4C6E-8F9E-2053123AF095}" type="slidenum">
              <a:rPr lang="fr-FR" altLang="fr-FR">
                <a:solidFill>
                  <a:srgbClr val="000000"/>
                </a:solidFill>
                <a:latin typeface="Calibri" panose="020F0502020204030204" pitchFamily="34" charset="0"/>
              </a:rPr>
              <a:pPr defTabSz="913851">
                <a:defRPr/>
              </a:pPr>
              <a:t>2</a:t>
            </a:fld>
            <a:endParaRPr lang="fr-FR"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1143166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20</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dirty="0"/>
              <a:t>En effet, s’intéresser à la personne dans sa globalité signifie l’accompagner dans tous les aspects qui la </a:t>
            </a:r>
          </a:p>
          <a:p>
            <a:r>
              <a:rPr lang="fr-FR" dirty="0"/>
              <a:t>composent et sur lesquels les conduites addictives peuvent avoir un impact. Ce n’est pas l’application </a:t>
            </a:r>
          </a:p>
          <a:p>
            <a:r>
              <a:rPr lang="fr-FR" dirty="0"/>
              <a:t>d’un protocole mais une réponse adaptée aux besoins d’un individu dans son contexte de vie.</a:t>
            </a:r>
          </a:p>
          <a:p>
            <a:endParaRPr lang="fr-FR" dirty="0"/>
          </a:p>
          <a:p>
            <a:r>
              <a:rPr lang="fr-FR" dirty="0"/>
              <a:t>L’écoute, les informations et les recommandations pratiques, l’orientation et la délivrance de matériel </a:t>
            </a:r>
          </a:p>
          <a:p>
            <a:r>
              <a:rPr lang="fr-FR" dirty="0"/>
              <a:t>stérile sont autant d’outils qui caractérisent cette approche. Au-delà de l’information délivrée ou du </a:t>
            </a:r>
          </a:p>
          <a:p>
            <a:r>
              <a:rPr lang="fr-FR" dirty="0"/>
              <a:t>matériel remis, c’est avant tout l’établissement d’un processus relationnel 21 qui vise l’</a:t>
            </a:r>
            <a:r>
              <a:rPr lang="fr-FR" dirty="0" err="1"/>
              <a:t>empowerment</a:t>
            </a:r>
            <a:r>
              <a:rPr lang="fr-FR" dirty="0"/>
              <a:t>, </a:t>
            </a:r>
          </a:p>
          <a:p>
            <a:r>
              <a:rPr lang="fr-FR" dirty="0"/>
              <a:t>c’est-à-dire les capacités d’un individu à mobiliser ses ressources pour évoluer, changer, agir. La </a:t>
            </a:r>
          </a:p>
          <a:p>
            <a:r>
              <a:rPr lang="fr-FR" dirty="0"/>
              <a:t>personne devient actrice de son propre cheminement, qu’il s’agisse de prise en charge des addictions </a:t>
            </a:r>
          </a:p>
          <a:p>
            <a:r>
              <a:rPr lang="fr-FR" dirty="0"/>
              <a:t>ou d’insertion dans le tissu social 22 .</a:t>
            </a:r>
          </a:p>
          <a:p>
            <a:endParaRPr lang="fr-FR" dirty="0"/>
          </a:p>
          <a:p>
            <a:r>
              <a:rPr lang="fr-FR" dirty="0"/>
              <a:t>Les principes de la </a:t>
            </a:r>
            <a:r>
              <a:rPr lang="fr-FR" dirty="0" err="1"/>
              <a:t>RdRD</a:t>
            </a:r>
            <a:r>
              <a:rPr lang="fr-FR" dirty="0"/>
              <a:t> prennent tout leur sens dans une logique de prévention auprès des jeunes et </a:t>
            </a:r>
          </a:p>
          <a:p>
            <a:r>
              <a:rPr lang="fr-FR" dirty="0"/>
              <a:t>dans le repérage et la prévention précoce.</a:t>
            </a:r>
          </a:p>
        </p:txBody>
      </p:sp>
    </p:spTree>
    <p:extLst>
      <p:ext uri="{BB962C8B-B14F-4D97-AF65-F5344CB8AC3E}">
        <p14:creationId xmlns:p14="http://schemas.microsoft.com/office/powerpoint/2010/main" val="3471224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21</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dirty="0"/>
              <a:t>En effet, s’intéresser à la personne dans sa globalité signifie l’accompagner dans tous les aspects qui la </a:t>
            </a:r>
          </a:p>
          <a:p>
            <a:r>
              <a:rPr lang="fr-FR" dirty="0"/>
              <a:t>composent et sur lesquels les conduites addictives peuvent avoir un impact. Ce n’est pas l’application </a:t>
            </a:r>
          </a:p>
          <a:p>
            <a:r>
              <a:rPr lang="fr-FR" dirty="0"/>
              <a:t>d’un protocole mais une réponse adaptée aux besoins d’un individu dans son contexte de vie.</a:t>
            </a:r>
          </a:p>
          <a:p>
            <a:endParaRPr lang="fr-FR" dirty="0"/>
          </a:p>
          <a:p>
            <a:r>
              <a:rPr lang="fr-FR" dirty="0"/>
              <a:t>L’écoute, les informations et les recommandations pratiques, l’orientation et la délivrance de matériel </a:t>
            </a:r>
          </a:p>
          <a:p>
            <a:r>
              <a:rPr lang="fr-FR" dirty="0"/>
              <a:t>stérile sont autant d’outils qui caractérisent cette approche. Au-delà de l’information délivrée ou du </a:t>
            </a:r>
          </a:p>
          <a:p>
            <a:r>
              <a:rPr lang="fr-FR" dirty="0"/>
              <a:t>matériel remis, c’est avant tout l’établissement d’un processus relationnel 21 qui vise l’</a:t>
            </a:r>
            <a:r>
              <a:rPr lang="fr-FR" dirty="0" err="1"/>
              <a:t>empowerment</a:t>
            </a:r>
            <a:r>
              <a:rPr lang="fr-FR" dirty="0"/>
              <a:t>, </a:t>
            </a:r>
          </a:p>
          <a:p>
            <a:r>
              <a:rPr lang="fr-FR" dirty="0"/>
              <a:t>c’est-à-dire les capacités d’un individu à mobiliser ses ressources pour évoluer, changer, agir. La </a:t>
            </a:r>
          </a:p>
          <a:p>
            <a:r>
              <a:rPr lang="fr-FR" dirty="0"/>
              <a:t>personne devient actrice de son propre cheminement, qu’il s’agisse de prise en charge des addictions </a:t>
            </a:r>
          </a:p>
          <a:p>
            <a:r>
              <a:rPr lang="fr-FR" dirty="0"/>
              <a:t>ou d’insertion dans le tissu social 22 .</a:t>
            </a:r>
          </a:p>
          <a:p>
            <a:endParaRPr lang="fr-FR" dirty="0"/>
          </a:p>
          <a:p>
            <a:r>
              <a:rPr lang="fr-FR" dirty="0"/>
              <a:t>Les principes de la </a:t>
            </a:r>
            <a:r>
              <a:rPr lang="fr-FR" dirty="0" err="1"/>
              <a:t>RdRD</a:t>
            </a:r>
            <a:r>
              <a:rPr lang="fr-FR" dirty="0"/>
              <a:t> prennent tout leur sens dans une logique de prévention auprès des jeunes et </a:t>
            </a:r>
          </a:p>
          <a:p>
            <a:r>
              <a:rPr lang="fr-FR" dirty="0"/>
              <a:t>dans le repérage et la prévention précoce.</a:t>
            </a:r>
          </a:p>
        </p:txBody>
      </p:sp>
    </p:spTree>
    <p:extLst>
      <p:ext uri="{BB962C8B-B14F-4D97-AF65-F5344CB8AC3E}">
        <p14:creationId xmlns:p14="http://schemas.microsoft.com/office/powerpoint/2010/main" val="2089367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22</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dirty="0"/>
              <a:t>En 2001, la classification est redéfinie par l'OMS, avec un regroupement en 3 grandes catégories : compétences sociales, cognitives et émotionnelles. Les deux classifications sont utilisées encore aujourd'hui dans les pratiques professionnelles.</a:t>
            </a:r>
          </a:p>
          <a:p>
            <a:endParaRPr lang="fr-FR" dirty="0"/>
          </a:p>
          <a:p>
            <a:r>
              <a:rPr lang="fr-FR" dirty="0"/>
              <a:t>Compétences sociales : </a:t>
            </a:r>
          </a:p>
          <a:p>
            <a:r>
              <a:rPr lang="fr-FR" b="1" dirty="0"/>
              <a:t>Compétences de communication verbale et non verbale</a:t>
            </a:r>
            <a:r>
              <a:rPr lang="fr-FR" dirty="0"/>
              <a:t> : écoute active, expression des émotions, capacité à donner et recevoir des remontées d'information et des réactions (feedback).</a:t>
            </a:r>
          </a:p>
          <a:p>
            <a:r>
              <a:rPr lang="fr-FR" b="1" dirty="0"/>
              <a:t>Empathie</a:t>
            </a:r>
            <a:r>
              <a:rPr lang="fr-FR" dirty="0"/>
              <a:t> : capacité à écouter et comprendre les besoins et le point de vue d’autrui et à exprimer cette compréhension. </a:t>
            </a:r>
          </a:p>
          <a:p>
            <a:r>
              <a:rPr lang="fr-FR" b="1" dirty="0"/>
              <a:t>Capacités de résistance et de négociation</a:t>
            </a:r>
            <a:r>
              <a:rPr lang="fr-FR" dirty="0"/>
              <a:t> : gestion des conflits, capacité d’affirmation, résistance à la pression d’autrui.</a:t>
            </a:r>
          </a:p>
          <a:p>
            <a:r>
              <a:rPr lang="fr-FR" b="1" dirty="0"/>
              <a:t>Compétences de coopération </a:t>
            </a:r>
            <a:r>
              <a:rPr lang="fr-FR" dirty="0"/>
              <a:t>et de collaboration en groupe. </a:t>
            </a:r>
          </a:p>
          <a:p>
            <a:r>
              <a:rPr lang="fr-FR" b="1" dirty="0"/>
              <a:t>Compétences de plaidoyer</a:t>
            </a:r>
            <a:r>
              <a:rPr lang="fr-FR" dirty="0"/>
              <a:t> qui s’appuient sur des compétences de persuasion et d’influence.</a:t>
            </a:r>
          </a:p>
          <a:p>
            <a:endParaRPr lang="fr-FR" dirty="0"/>
          </a:p>
          <a:p>
            <a:r>
              <a:rPr lang="fr-FR" dirty="0"/>
              <a:t>Compétences cognitives :</a:t>
            </a:r>
          </a:p>
          <a:p>
            <a:r>
              <a:rPr lang="fr-FR" b="1" dirty="0"/>
              <a:t>Compétences de prise de décision </a:t>
            </a:r>
            <a:r>
              <a:rPr lang="fr-FR" dirty="0"/>
              <a:t>et de résolution de problème.</a:t>
            </a:r>
          </a:p>
          <a:p>
            <a:r>
              <a:rPr lang="fr-FR" b="1" dirty="0"/>
              <a:t>Pensée critique et auto-évaluation</a:t>
            </a:r>
            <a:r>
              <a:rPr lang="fr-FR" dirty="0"/>
              <a:t> qui impliquent de pouvoir analyser l’influence des médias et des pairs, d’avoir conscience des valeurs, attitudes, normes, croyances et facteurs qui nous affectent, de pouvoir identifier les (sources d’) informations pertinentes. </a:t>
            </a:r>
          </a:p>
          <a:p>
            <a:endParaRPr lang="fr-FR" dirty="0"/>
          </a:p>
          <a:p>
            <a:r>
              <a:rPr lang="fr-FR" dirty="0"/>
              <a:t>Compétences émotionnelles :</a:t>
            </a:r>
          </a:p>
          <a:p>
            <a:r>
              <a:rPr lang="fr-FR" b="1" dirty="0"/>
              <a:t>Compétences de régulation émotionnelle</a:t>
            </a:r>
            <a:r>
              <a:rPr lang="fr-FR" dirty="0"/>
              <a:t> : gestion de la colère et de l’anxiété, capacité à faire face à la perte, à l’abus et aux traumatismes.</a:t>
            </a:r>
          </a:p>
          <a:p>
            <a:r>
              <a:rPr lang="fr-FR" b="1" dirty="0"/>
              <a:t>Compétences de gestion du stress</a:t>
            </a:r>
            <a:r>
              <a:rPr lang="fr-FR" dirty="0"/>
              <a:t> qui impliquent la gestion du temps, la pensée positive et la maîtrise des techniques de relaxation. </a:t>
            </a:r>
          </a:p>
          <a:p>
            <a:r>
              <a:rPr lang="fr-FR" b="1" dirty="0"/>
              <a:t>Compétences d’auto-évaluation et d’</a:t>
            </a:r>
            <a:r>
              <a:rPr lang="fr-FR" b="1" dirty="0" err="1"/>
              <a:t>auto-régulation</a:t>
            </a:r>
            <a:r>
              <a:rPr lang="fr-FR" dirty="0"/>
              <a:t> qui favorisent la confiance et l’estime de soi. </a:t>
            </a:r>
          </a:p>
          <a:p>
            <a:endParaRPr lang="fr-FR" dirty="0"/>
          </a:p>
          <a:p>
            <a:endParaRPr lang="fr-FR" dirty="0"/>
          </a:p>
        </p:txBody>
      </p:sp>
    </p:spTree>
    <p:extLst>
      <p:ext uri="{BB962C8B-B14F-4D97-AF65-F5344CB8AC3E}">
        <p14:creationId xmlns:p14="http://schemas.microsoft.com/office/powerpoint/2010/main" val="3086502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23</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dirty="0"/>
              <a:t>En 2001, la classification est redéfinie par l'OMS, avec un regroupement en 3 grandes catégories : compétences sociales, cognitives et émotionnelles. Les deux classifications sont utilisées encore aujourd'hui dans les pratiques professionnelles.</a:t>
            </a:r>
          </a:p>
          <a:p>
            <a:endParaRPr lang="fr-FR" dirty="0"/>
          </a:p>
          <a:p>
            <a:r>
              <a:rPr lang="fr-FR" dirty="0"/>
              <a:t>Compétences sociales : </a:t>
            </a:r>
          </a:p>
          <a:p>
            <a:r>
              <a:rPr lang="fr-FR" b="1" dirty="0"/>
              <a:t>Compétences de communication verbale et non verbale</a:t>
            </a:r>
            <a:r>
              <a:rPr lang="fr-FR" dirty="0"/>
              <a:t> : écoute active, expression des émotions, capacité à donner et recevoir des remontées d'information et des réactions (feedback).</a:t>
            </a:r>
          </a:p>
          <a:p>
            <a:r>
              <a:rPr lang="fr-FR" b="1" dirty="0"/>
              <a:t>Empathie</a:t>
            </a:r>
            <a:r>
              <a:rPr lang="fr-FR" dirty="0"/>
              <a:t> : capacité à écouter et comprendre les besoins et le point de vue d’autrui et à exprimer cette compréhension. </a:t>
            </a:r>
          </a:p>
          <a:p>
            <a:r>
              <a:rPr lang="fr-FR" b="1" dirty="0"/>
              <a:t>Capacités de résistance et de négociation</a:t>
            </a:r>
            <a:r>
              <a:rPr lang="fr-FR" dirty="0"/>
              <a:t> : gestion des conflits, capacité d’affirmation, résistance à la pression d’autrui.</a:t>
            </a:r>
          </a:p>
          <a:p>
            <a:r>
              <a:rPr lang="fr-FR" b="1" dirty="0"/>
              <a:t>Compétences de coopération </a:t>
            </a:r>
            <a:r>
              <a:rPr lang="fr-FR" dirty="0"/>
              <a:t>et de collaboration en groupe. </a:t>
            </a:r>
          </a:p>
          <a:p>
            <a:r>
              <a:rPr lang="fr-FR" b="1" dirty="0"/>
              <a:t>Compétences de plaidoyer</a:t>
            </a:r>
            <a:r>
              <a:rPr lang="fr-FR" dirty="0"/>
              <a:t> qui s’appuient sur des compétences de persuasion et d’influence.</a:t>
            </a:r>
          </a:p>
          <a:p>
            <a:endParaRPr lang="fr-FR" dirty="0"/>
          </a:p>
          <a:p>
            <a:r>
              <a:rPr lang="fr-FR" dirty="0"/>
              <a:t>Compétences cognitives :</a:t>
            </a:r>
          </a:p>
          <a:p>
            <a:r>
              <a:rPr lang="fr-FR" b="1" dirty="0"/>
              <a:t>Compétences de prise de décision </a:t>
            </a:r>
            <a:r>
              <a:rPr lang="fr-FR" dirty="0"/>
              <a:t>et de résolution de problème.</a:t>
            </a:r>
          </a:p>
          <a:p>
            <a:r>
              <a:rPr lang="fr-FR" b="1" dirty="0"/>
              <a:t>Pensée critique et auto-évaluation</a:t>
            </a:r>
            <a:r>
              <a:rPr lang="fr-FR" dirty="0"/>
              <a:t> qui impliquent de pouvoir analyser l’influence des médias et des pairs, d’avoir conscience des valeurs, attitudes, normes, croyances et facteurs qui nous affectent, de pouvoir identifier les (sources d’) informations pertinentes. </a:t>
            </a:r>
          </a:p>
          <a:p>
            <a:endParaRPr lang="fr-FR" dirty="0"/>
          </a:p>
          <a:p>
            <a:r>
              <a:rPr lang="fr-FR" dirty="0"/>
              <a:t>Compétences émotionnelles :</a:t>
            </a:r>
          </a:p>
          <a:p>
            <a:r>
              <a:rPr lang="fr-FR" b="1" dirty="0"/>
              <a:t>Compétences de régulation émotionnelle</a:t>
            </a:r>
            <a:r>
              <a:rPr lang="fr-FR" dirty="0"/>
              <a:t> : gestion de la colère et de l’anxiété, capacité à faire face à la perte, à l’abus et aux traumatismes.</a:t>
            </a:r>
          </a:p>
          <a:p>
            <a:r>
              <a:rPr lang="fr-FR" b="1" dirty="0"/>
              <a:t>Compétences de gestion du stress</a:t>
            </a:r>
            <a:r>
              <a:rPr lang="fr-FR" dirty="0"/>
              <a:t> qui impliquent la gestion du temps, la pensée positive et la maîtrise des techniques de relaxation. </a:t>
            </a:r>
          </a:p>
          <a:p>
            <a:r>
              <a:rPr lang="fr-FR" b="1" dirty="0"/>
              <a:t>Compétences d’auto-évaluation et d’</a:t>
            </a:r>
            <a:r>
              <a:rPr lang="fr-FR" b="1" dirty="0" err="1"/>
              <a:t>auto-régulation</a:t>
            </a:r>
            <a:r>
              <a:rPr lang="fr-FR" dirty="0"/>
              <a:t> qui favorisent la confiance et l’estime de soi. </a:t>
            </a:r>
          </a:p>
          <a:p>
            <a:endParaRPr lang="fr-FR" dirty="0"/>
          </a:p>
          <a:p>
            <a:endParaRPr lang="fr-FR" dirty="0"/>
          </a:p>
        </p:txBody>
      </p:sp>
    </p:spTree>
    <p:extLst>
      <p:ext uri="{BB962C8B-B14F-4D97-AF65-F5344CB8AC3E}">
        <p14:creationId xmlns:p14="http://schemas.microsoft.com/office/powerpoint/2010/main" val="2945658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24</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dirty="0"/>
              <a:t>En 2001, la classification est redéfinie par l'OMS, avec un regroupement en 3 grandes catégories : compétences sociales, cognitives et émotionnelles. Les deux classifications sont utilisées encore aujourd'hui dans les pratiques professionnelles.</a:t>
            </a:r>
          </a:p>
          <a:p>
            <a:endParaRPr lang="fr-FR" dirty="0"/>
          </a:p>
          <a:p>
            <a:r>
              <a:rPr lang="fr-FR" dirty="0"/>
              <a:t>Compétences sociales : </a:t>
            </a:r>
          </a:p>
          <a:p>
            <a:r>
              <a:rPr lang="fr-FR" b="1" dirty="0"/>
              <a:t>Compétences de communication verbale et non verbale</a:t>
            </a:r>
            <a:r>
              <a:rPr lang="fr-FR" dirty="0"/>
              <a:t> : écoute active, expression des émotions, capacité à donner et recevoir des remontées d'information et des réactions (feedback).</a:t>
            </a:r>
          </a:p>
          <a:p>
            <a:r>
              <a:rPr lang="fr-FR" b="1" dirty="0"/>
              <a:t>Empathie</a:t>
            </a:r>
            <a:r>
              <a:rPr lang="fr-FR" dirty="0"/>
              <a:t> : capacité à écouter et comprendre les besoins et le point de vue d’autrui et à exprimer cette compréhension. </a:t>
            </a:r>
          </a:p>
          <a:p>
            <a:r>
              <a:rPr lang="fr-FR" b="1" dirty="0"/>
              <a:t>Capacités de résistance et de négociation</a:t>
            </a:r>
            <a:r>
              <a:rPr lang="fr-FR" dirty="0"/>
              <a:t> : gestion des conflits, capacité d’affirmation, résistance à la pression d’autrui.</a:t>
            </a:r>
          </a:p>
          <a:p>
            <a:r>
              <a:rPr lang="fr-FR" b="1" dirty="0"/>
              <a:t>Compétences de coopération </a:t>
            </a:r>
            <a:r>
              <a:rPr lang="fr-FR" dirty="0"/>
              <a:t>et de collaboration en groupe. </a:t>
            </a:r>
          </a:p>
          <a:p>
            <a:r>
              <a:rPr lang="fr-FR" b="1" dirty="0"/>
              <a:t>Compétences de plaidoyer</a:t>
            </a:r>
            <a:r>
              <a:rPr lang="fr-FR" dirty="0"/>
              <a:t> qui s’appuient sur des compétences de persuasion et d’influence.</a:t>
            </a:r>
          </a:p>
          <a:p>
            <a:endParaRPr lang="fr-FR" dirty="0"/>
          </a:p>
          <a:p>
            <a:r>
              <a:rPr lang="fr-FR" dirty="0"/>
              <a:t>Compétences cognitives :</a:t>
            </a:r>
          </a:p>
          <a:p>
            <a:r>
              <a:rPr lang="fr-FR" b="1" dirty="0"/>
              <a:t>Compétences de prise de décision </a:t>
            </a:r>
            <a:r>
              <a:rPr lang="fr-FR" dirty="0"/>
              <a:t>et de résolution de problème.</a:t>
            </a:r>
          </a:p>
          <a:p>
            <a:r>
              <a:rPr lang="fr-FR" b="1" dirty="0"/>
              <a:t>Pensée critique et auto-évaluation</a:t>
            </a:r>
            <a:r>
              <a:rPr lang="fr-FR" dirty="0"/>
              <a:t> qui impliquent de pouvoir analyser l’influence des médias et des pairs, d’avoir conscience des valeurs, attitudes, normes, croyances et facteurs qui nous affectent, de pouvoir identifier les (sources d’) informations pertinentes. </a:t>
            </a:r>
          </a:p>
          <a:p>
            <a:endParaRPr lang="fr-FR" dirty="0"/>
          </a:p>
          <a:p>
            <a:r>
              <a:rPr lang="fr-FR" dirty="0"/>
              <a:t>Compétences émotionnelles :</a:t>
            </a:r>
          </a:p>
          <a:p>
            <a:r>
              <a:rPr lang="fr-FR" b="1" dirty="0"/>
              <a:t>Compétences de régulation émotionnelle</a:t>
            </a:r>
            <a:r>
              <a:rPr lang="fr-FR" dirty="0"/>
              <a:t> : gestion de la colère et de l’anxiété, capacité à faire face à la perte, à l’abus et aux traumatismes.</a:t>
            </a:r>
          </a:p>
          <a:p>
            <a:r>
              <a:rPr lang="fr-FR" b="1" dirty="0"/>
              <a:t>Compétences de gestion du stress</a:t>
            </a:r>
            <a:r>
              <a:rPr lang="fr-FR" dirty="0"/>
              <a:t> qui impliquent la gestion du temps, la pensée positive et la maîtrise des techniques de relaxation. </a:t>
            </a:r>
          </a:p>
          <a:p>
            <a:r>
              <a:rPr lang="fr-FR" b="1" dirty="0"/>
              <a:t>Compétences d’auto-évaluation et d’</a:t>
            </a:r>
            <a:r>
              <a:rPr lang="fr-FR" b="1" dirty="0" err="1"/>
              <a:t>auto-régulation</a:t>
            </a:r>
            <a:r>
              <a:rPr lang="fr-FR" dirty="0"/>
              <a:t> qui favorisent la confiance et l’estime de soi. </a:t>
            </a:r>
          </a:p>
          <a:p>
            <a:endParaRPr lang="fr-FR" dirty="0"/>
          </a:p>
          <a:p>
            <a:endParaRPr lang="fr-FR" dirty="0"/>
          </a:p>
        </p:txBody>
      </p:sp>
    </p:spTree>
    <p:extLst>
      <p:ext uri="{BB962C8B-B14F-4D97-AF65-F5344CB8AC3E}">
        <p14:creationId xmlns:p14="http://schemas.microsoft.com/office/powerpoint/2010/main" val="3632320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25</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dirty="0"/>
              <a:t>En 2001, la classification est redéfinie par l'OMS, avec un regroupement en 3 grandes catégories : compétences sociales, cognitives et émotionnelles. Les deux classifications sont utilisées encore aujourd'hui dans les pratiques professionnelles.</a:t>
            </a:r>
          </a:p>
          <a:p>
            <a:endParaRPr lang="fr-FR" dirty="0"/>
          </a:p>
          <a:p>
            <a:r>
              <a:rPr lang="fr-FR" dirty="0"/>
              <a:t>Compétences sociales : </a:t>
            </a:r>
          </a:p>
          <a:p>
            <a:r>
              <a:rPr lang="fr-FR" b="1" dirty="0"/>
              <a:t>Compétences de communication verbale et non verbale</a:t>
            </a:r>
            <a:r>
              <a:rPr lang="fr-FR" dirty="0"/>
              <a:t> : écoute active, expression des émotions, capacité à donner et recevoir des remontées d'information et des réactions (feedback).</a:t>
            </a:r>
          </a:p>
          <a:p>
            <a:r>
              <a:rPr lang="fr-FR" b="1" dirty="0"/>
              <a:t>Empathie</a:t>
            </a:r>
            <a:r>
              <a:rPr lang="fr-FR" dirty="0"/>
              <a:t> : capacité à écouter et comprendre les besoins et le point de vue d’autrui et à exprimer cette compréhension. </a:t>
            </a:r>
          </a:p>
          <a:p>
            <a:r>
              <a:rPr lang="fr-FR" b="1" dirty="0"/>
              <a:t>Capacités de résistance et de négociation</a:t>
            </a:r>
            <a:r>
              <a:rPr lang="fr-FR" dirty="0"/>
              <a:t> : gestion des conflits, capacité d’affirmation, résistance à la pression d’autrui.</a:t>
            </a:r>
          </a:p>
          <a:p>
            <a:r>
              <a:rPr lang="fr-FR" b="1" dirty="0"/>
              <a:t>Compétences de coopération </a:t>
            </a:r>
            <a:r>
              <a:rPr lang="fr-FR" dirty="0"/>
              <a:t>et de collaboration en groupe. </a:t>
            </a:r>
          </a:p>
          <a:p>
            <a:r>
              <a:rPr lang="fr-FR" b="1" dirty="0"/>
              <a:t>Compétences de plaidoyer</a:t>
            </a:r>
            <a:r>
              <a:rPr lang="fr-FR" dirty="0"/>
              <a:t> qui s’appuient sur des compétences de persuasion et d’influence.</a:t>
            </a:r>
          </a:p>
          <a:p>
            <a:endParaRPr lang="fr-FR" dirty="0"/>
          </a:p>
          <a:p>
            <a:r>
              <a:rPr lang="fr-FR" dirty="0"/>
              <a:t>Compétences cognitives :</a:t>
            </a:r>
          </a:p>
          <a:p>
            <a:r>
              <a:rPr lang="fr-FR" b="1" dirty="0"/>
              <a:t>Compétences de prise de décision </a:t>
            </a:r>
            <a:r>
              <a:rPr lang="fr-FR" dirty="0"/>
              <a:t>et de résolution de problème.</a:t>
            </a:r>
          </a:p>
          <a:p>
            <a:r>
              <a:rPr lang="fr-FR" b="1" dirty="0"/>
              <a:t>Pensée critique et auto-évaluation</a:t>
            </a:r>
            <a:r>
              <a:rPr lang="fr-FR" dirty="0"/>
              <a:t> qui impliquent de pouvoir analyser l’influence des médias et des pairs, d’avoir conscience des valeurs, attitudes, normes, croyances et facteurs qui nous affectent, de pouvoir identifier les (sources d’) informations pertinentes. </a:t>
            </a:r>
          </a:p>
          <a:p>
            <a:endParaRPr lang="fr-FR" dirty="0"/>
          </a:p>
          <a:p>
            <a:r>
              <a:rPr lang="fr-FR" dirty="0"/>
              <a:t>Compétences émotionnelles :</a:t>
            </a:r>
          </a:p>
          <a:p>
            <a:r>
              <a:rPr lang="fr-FR" b="1" dirty="0"/>
              <a:t>Compétences de régulation émotionnelle</a:t>
            </a:r>
            <a:r>
              <a:rPr lang="fr-FR" dirty="0"/>
              <a:t> : gestion de la colère et de l’anxiété, capacité à faire face à la perte, à l’abus et aux traumatismes.</a:t>
            </a:r>
          </a:p>
          <a:p>
            <a:r>
              <a:rPr lang="fr-FR" b="1" dirty="0"/>
              <a:t>Compétences de gestion du stress</a:t>
            </a:r>
            <a:r>
              <a:rPr lang="fr-FR" dirty="0"/>
              <a:t> qui impliquent la gestion du temps, la pensée positive et la maîtrise des techniques de relaxation. </a:t>
            </a:r>
          </a:p>
          <a:p>
            <a:r>
              <a:rPr lang="fr-FR" b="1" dirty="0"/>
              <a:t>Compétences d’auto-évaluation et d’</a:t>
            </a:r>
            <a:r>
              <a:rPr lang="fr-FR" b="1" dirty="0" err="1"/>
              <a:t>auto-régulation</a:t>
            </a:r>
            <a:r>
              <a:rPr lang="fr-FR" dirty="0"/>
              <a:t> qui favorisent la confiance et l’estime de soi. </a:t>
            </a:r>
          </a:p>
          <a:p>
            <a:endParaRPr lang="fr-FR" dirty="0"/>
          </a:p>
          <a:p>
            <a:endParaRPr lang="fr-FR" dirty="0"/>
          </a:p>
        </p:txBody>
      </p:sp>
    </p:spTree>
    <p:extLst>
      <p:ext uri="{BB962C8B-B14F-4D97-AF65-F5344CB8AC3E}">
        <p14:creationId xmlns:p14="http://schemas.microsoft.com/office/powerpoint/2010/main" val="1517066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26</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dirty="0"/>
              <a:t>En 2001, la classification est redéfinie par l'OMS, avec un regroupement en 3 grandes catégories : compétences sociales, cognitives et émotionnelles. Les deux classifications sont utilisées encore aujourd'hui dans les pratiques professionnelles.</a:t>
            </a:r>
          </a:p>
          <a:p>
            <a:endParaRPr lang="fr-FR" dirty="0"/>
          </a:p>
          <a:p>
            <a:r>
              <a:rPr lang="fr-FR" dirty="0"/>
              <a:t>Compétences sociales : </a:t>
            </a:r>
          </a:p>
          <a:p>
            <a:r>
              <a:rPr lang="fr-FR" b="1" dirty="0"/>
              <a:t>Compétences de communication verbale et non verbale</a:t>
            </a:r>
            <a:r>
              <a:rPr lang="fr-FR" dirty="0"/>
              <a:t> : écoute active, expression des émotions, capacité à donner et recevoir des remontées d'information et des réactions (feedback).</a:t>
            </a:r>
          </a:p>
          <a:p>
            <a:r>
              <a:rPr lang="fr-FR" b="1" dirty="0"/>
              <a:t>Empathie</a:t>
            </a:r>
            <a:r>
              <a:rPr lang="fr-FR" dirty="0"/>
              <a:t> : capacité à écouter et comprendre les besoins et le point de vue d’autrui et à exprimer cette compréhension. </a:t>
            </a:r>
          </a:p>
          <a:p>
            <a:r>
              <a:rPr lang="fr-FR" b="1" dirty="0"/>
              <a:t>Capacités de résistance et de négociation</a:t>
            </a:r>
            <a:r>
              <a:rPr lang="fr-FR" dirty="0"/>
              <a:t> : gestion des conflits, capacité d’affirmation, résistance à la pression d’autrui.</a:t>
            </a:r>
          </a:p>
          <a:p>
            <a:r>
              <a:rPr lang="fr-FR" b="1" dirty="0"/>
              <a:t>Compétences de coopération </a:t>
            </a:r>
            <a:r>
              <a:rPr lang="fr-FR" dirty="0"/>
              <a:t>et de collaboration en groupe. </a:t>
            </a:r>
          </a:p>
          <a:p>
            <a:r>
              <a:rPr lang="fr-FR" b="1" dirty="0"/>
              <a:t>Compétences de plaidoyer</a:t>
            </a:r>
            <a:r>
              <a:rPr lang="fr-FR" dirty="0"/>
              <a:t> qui s’appuient sur des compétences de persuasion et d’influence.</a:t>
            </a:r>
          </a:p>
          <a:p>
            <a:endParaRPr lang="fr-FR" dirty="0"/>
          </a:p>
          <a:p>
            <a:r>
              <a:rPr lang="fr-FR" dirty="0"/>
              <a:t>Compétences cognitives :</a:t>
            </a:r>
          </a:p>
          <a:p>
            <a:r>
              <a:rPr lang="fr-FR" b="1" dirty="0"/>
              <a:t>Compétences de prise de décision </a:t>
            </a:r>
            <a:r>
              <a:rPr lang="fr-FR" dirty="0"/>
              <a:t>et de résolution de problème.</a:t>
            </a:r>
          </a:p>
          <a:p>
            <a:r>
              <a:rPr lang="fr-FR" b="1" dirty="0"/>
              <a:t>Pensée critique et auto-évaluation</a:t>
            </a:r>
            <a:r>
              <a:rPr lang="fr-FR" dirty="0"/>
              <a:t> qui impliquent de pouvoir analyser l’influence des médias et des pairs, d’avoir conscience des valeurs, attitudes, normes, croyances et facteurs qui nous affectent, de pouvoir identifier les (sources d’) informations pertinentes. </a:t>
            </a:r>
          </a:p>
          <a:p>
            <a:endParaRPr lang="fr-FR" dirty="0"/>
          </a:p>
          <a:p>
            <a:r>
              <a:rPr lang="fr-FR" dirty="0"/>
              <a:t>Compétences émotionnelles :</a:t>
            </a:r>
          </a:p>
          <a:p>
            <a:r>
              <a:rPr lang="fr-FR" b="1" dirty="0"/>
              <a:t>Compétences de régulation émotionnelle</a:t>
            </a:r>
            <a:r>
              <a:rPr lang="fr-FR" dirty="0"/>
              <a:t> : gestion de la colère et de l’anxiété, capacité à faire face à la perte, à l’abus et aux traumatismes.</a:t>
            </a:r>
          </a:p>
          <a:p>
            <a:r>
              <a:rPr lang="fr-FR" b="1" dirty="0"/>
              <a:t>Compétences de gestion du stress</a:t>
            </a:r>
            <a:r>
              <a:rPr lang="fr-FR" dirty="0"/>
              <a:t> qui impliquent la gestion du temps, la pensée positive et la maîtrise des techniques de relaxation. </a:t>
            </a:r>
          </a:p>
          <a:p>
            <a:r>
              <a:rPr lang="fr-FR" b="1" dirty="0"/>
              <a:t>Compétences d’auto-évaluation et d’</a:t>
            </a:r>
            <a:r>
              <a:rPr lang="fr-FR" b="1" dirty="0" err="1"/>
              <a:t>auto-régulation</a:t>
            </a:r>
            <a:r>
              <a:rPr lang="fr-FR" dirty="0"/>
              <a:t> qui favorisent la confiance et l’estime de soi. </a:t>
            </a:r>
          </a:p>
          <a:p>
            <a:endParaRPr lang="fr-FR" dirty="0"/>
          </a:p>
          <a:p>
            <a:endParaRPr lang="fr-FR" dirty="0"/>
          </a:p>
        </p:txBody>
      </p:sp>
    </p:spTree>
    <p:extLst>
      <p:ext uri="{BB962C8B-B14F-4D97-AF65-F5344CB8AC3E}">
        <p14:creationId xmlns:p14="http://schemas.microsoft.com/office/powerpoint/2010/main" val="611244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27</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102212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28</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1446273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29</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735900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ChangeArrowheads="1" noTextEdit="1"/>
          </p:cNvSpPr>
          <p:nvPr>
            <p:ph type="sldImg"/>
          </p:nvPr>
        </p:nvSpPr>
        <p:spPr>
          <a:xfrm>
            <a:off x="917575" y="744538"/>
            <a:ext cx="4962525" cy="3722687"/>
          </a:xfrm>
          <a:ln/>
        </p:spPr>
      </p:sp>
      <p:sp>
        <p:nvSpPr>
          <p:cNvPr id="2253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2253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504" indent="-285579">
              <a:defRPr>
                <a:solidFill>
                  <a:schemeClr val="tx1"/>
                </a:solidFill>
                <a:latin typeface="Arial" panose="020B0604020202020204" pitchFamily="34" charset="0"/>
              </a:defRPr>
            </a:lvl2pPr>
            <a:lvl3pPr marL="1142314" indent="-228463">
              <a:defRPr>
                <a:solidFill>
                  <a:schemeClr val="tx1"/>
                </a:solidFill>
                <a:latin typeface="Arial" panose="020B0604020202020204" pitchFamily="34" charset="0"/>
              </a:defRPr>
            </a:lvl3pPr>
            <a:lvl4pPr marL="1599240" indent="-228463">
              <a:defRPr>
                <a:solidFill>
                  <a:schemeClr val="tx1"/>
                </a:solidFill>
                <a:latin typeface="Arial" panose="020B0604020202020204" pitchFamily="34" charset="0"/>
              </a:defRPr>
            </a:lvl4pPr>
            <a:lvl5pPr marL="2056166" indent="-228463">
              <a:defRPr>
                <a:solidFill>
                  <a:schemeClr val="tx1"/>
                </a:solidFill>
                <a:latin typeface="Arial" panose="020B0604020202020204" pitchFamily="34" charset="0"/>
              </a:defRPr>
            </a:lvl5pPr>
            <a:lvl6pPr marL="2513091" indent="-228463" eaLnBrk="0" fontAlgn="base" hangingPunct="0">
              <a:spcBef>
                <a:spcPct val="0"/>
              </a:spcBef>
              <a:spcAft>
                <a:spcPct val="0"/>
              </a:spcAft>
              <a:defRPr>
                <a:solidFill>
                  <a:schemeClr val="tx1"/>
                </a:solidFill>
                <a:latin typeface="Arial" panose="020B0604020202020204" pitchFamily="34" charset="0"/>
              </a:defRPr>
            </a:lvl6pPr>
            <a:lvl7pPr marL="2970017" indent="-228463" eaLnBrk="0" fontAlgn="base" hangingPunct="0">
              <a:spcBef>
                <a:spcPct val="0"/>
              </a:spcBef>
              <a:spcAft>
                <a:spcPct val="0"/>
              </a:spcAft>
              <a:defRPr>
                <a:solidFill>
                  <a:schemeClr val="tx1"/>
                </a:solidFill>
                <a:latin typeface="Arial" panose="020B0604020202020204" pitchFamily="34" charset="0"/>
              </a:defRPr>
            </a:lvl7pPr>
            <a:lvl8pPr marL="3426943" indent="-228463" eaLnBrk="0" fontAlgn="base" hangingPunct="0">
              <a:spcBef>
                <a:spcPct val="0"/>
              </a:spcBef>
              <a:spcAft>
                <a:spcPct val="0"/>
              </a:spcAft>
              <a:defRPr>
                <a:solidFill>
                  <a:schemeClr val="tx1"/>
                </a:solidFill>
                <a:latin typeface="Arial" panose="020B0604020202020204" pitchFamily="34" charset="0"/>
              </a:defRPr>
            </a:lvl8pPr>
            <a:lvl9pPr marL="3883868" indent="-228463" eaLnBrk="0" fontAlgn="base" hangingPunct="0">
              <a:spcBef>
                <a:spcPct val="0"/>
              </a:spcBef>
              <a:spcAft>
                <a:spcPct val="0"/>
              </a:spcAft>
              <a:defRPr>
                <a:solidFill>
                  <a:schemeClr val="tx1"/>
                </a:solidFill>
                <a:latin typeface="Arial" panose="020B0604020202020204" pitchFamily="34" charset="0"/>
              </a:defRPr>
            </a:lvl9pPr>
          </a:lstStyle>
          <a:p>
            <a:pPr defTabSz="913851">
              <a:defRPr/>
            </a:pPr>
            <a:fld id="{77869F62-63DE-4BF9-AD31-9E170066B677}" type="slidenum">
              <a:rPr lang="fr-FR" altLang="fr-FR">
                <a:solidFill>
                  <a:srgbClr val="000000"/>
                </a:solidFill>
                <a:latin typeface="Calibri" panose="020F0502020204030204" pitchFamily="34" charset="0"/>
              </a:rPr>
              <a:pPr defTabSz="913851">
                <a:defRPr/>
              </a:pPr>
              <a:t>3</a:t>
            </a:fld>
            <a:endParaRPr lang="fr-FR"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354749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30</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2579737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p120:notes"/>
          <p:cNvSpPr txBox="1">
            <a:spLocks noGrp="1"/>
          </p:cNvSpPr>
          <p:nvPr>
            <p:ph type="body" idx="1"/>
          </p:nvPr>
        </p:nvSpPr>
        <p:spPr>
          <a:xfrm>
            <a:off x="680086" y="4780250"/>
            <a:ext cx="5440680" cy="3911114"/>
          </a:xfrm>
          <a:prstGeom prst="rect">
            <a:avLst/>
          </a:prstGeom>
        </p:spPr>
        <p:txBody>
          <a:bodyPr spcFirstLastPara="1" wrap="square" lIns="91416" tIns="45696" rIns="91416" bIns="45696" anchor="t" anchorCtr="0">
            <a:noAutofit/>
          </a:bodyPr>
          <a:lstStyle/>
          <a:p>
            <a:pPr>
              <a:spcBef>
                <a:spcPts val="0"/>
              </a:spcBef>
              <a:spcAft>
                <a:spcPts val="0"/>
              </a:spcAft>
            </a:pPr>
            <a:endParaRPr dirty="0"/>
          </a:p>
        </p:txBody>
      </p:sp>
      <p:sp>
        <p:nvSpPr>
          <p:cNvPr id="1581" name="Google Shape;1581;p120:notes"/>
          <p:cNvSpPr>
            <a:spLocks noGrp="1" noRot="1" noChangeAspect="1"/>
          </p:cNvSpPr>
          <p:nvPr>
            <p:ph type="sldImg" idx="2"/>
          </p:nvPr>
        </p:nvSpPr>
        <p:spPr>
          <a:xfrm>
            <a:off x="1166813" y="1243013"/>
            <a:ext cx="4467225" cy="33512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12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ChangeArrowheads="1" noTextEdit="1"/>
          </p:cNvSpPr>
          <p:nvPr>
            <p:ph type="sldImg"/>
          </p:nvPr>
        </p:nvSpPr>
        <p:spPr>
          <a:xfrm>
            <a:off x="917575" y="744538"/>
            <a:ext cx="4962525" cy="3722687"/>
          </a:xfrm>
          <a:ln/>
        </p:spPr>
      </p:sp>
      <p:sp>
        <p:nvSpPr>
          <p:cNvPr id="2457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2458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504" indent="-285579">
              <a:defRPr>
                <a:solidFill>
                  <a:schemeClr val="tx1"/>
                </a:solidFill>
                <a:latin typeface="Arial" panose="020B0604020202020204" pitchFamily="34" charset="0"/>
              </a:defRPr>
            </a:lvl2pPr>
            <a:lvl3pPr marL="1142314" indent="-228463">
              <a:defRPr>
                <a:solidFill>
                  <a:schemeClr val="tx1"/>
                </a:solidFill>
                <a:latin typeface="Arial" panose="020B0604020202020204" pitchFamily="34" charset="0"/>
              </a:defRPr>
            </a:lvl3pPr>
            <a:lvl4pPr marL="1599240" indent="-228463">
              <a:defRPr>
                <a:solidFill>
                  <a:schemeClr val="tx1"/>
                </a:solidFill>
                <a:latin typeface="Arial" panose="020B0604020202020204" pitchFamily="34" charset="0"/>
              </a:defRPr>
            </a:lvl4pPr>
            <a:lvl5pPr marL="2056166" indent="-228463">
              <a:defRPr>
                <a:solidFill>
                  <a:schemeClr val="tx1"/>
                </a:solidFill>
                <a:latin typeface="Arial" panose="020B0604020202020204" pitchFamily="34" charset="0"/>
              </a:defRPr>
            </a:lvl5pPr>
            <a:lvl6pPr marL="2513091" indent="-228463" eaLnBrk="0" fontAlgn="base" hangingPunct="0">
              <a:spcBef>
                <a:spcPct val="0"/>
              </a:spcBef>
              <a:spcAft>
                <a:spcPct val="0"/>
              </a:spcAft>
              <a:defRPr>
                <a:solidFill>
                  <a:schemeClr val="tx1"/>
                </a:solidFill>
                <a:latin typeface="Arial" panose="020B0604020202020204" pitchFamily="34" charset="0"/>
              </a:defRPr>
            </a:lvl6pPr>
            <a:lvl7pPr marL="2970017" indent="-228463" eaLnBrk="0" fontAlgn="base" hangingPunct="0">
              <a:spcBef>
                <a:spcPct val="0"/>
              </a:spcBef>
              <a:spcAft>
                <a:spcPct val="0"/>
              </a:spcAft>
              <a:defRPr>
                <a:solidFill>
                  <a:schemeClr val="tx1"/>
                </a:solidFill>
                <a:latin typeface="Arial" panose="020B0604020202020204" pitchFamily="34" charset="0"/>
              </a:defRPr>
            </a:lvl7pPr>
            <a:lvl8pPr marL="3426943" indent="-228463" eaLnBrk="0" fontAlgn="base" hangingPunct="0">
              <a:spcBef>
                <a:spcPct val="0"/>
              </a:spcBef>
              <a:spcAft>
                <a:spcPct val="0"/>
              </a:spcAft>
              <a:defRPr>
                <a:solidFill>
                  <a:schemeClr val="tx1"/>
                </a:solidFill>
                <a:latin typeface="Arial" panose="020B0604020202020204" pitchFamily="34" charset="0"/>
              </a:defRPr>
            </a:lvl8pPr>
            <a:lvl9pPr marL="3883868" indent="-228463" eaLnBrk="0" fontAlgn="base" hangingPunct="0">
              <a:spcBef>
                <a:spcPct val="0"/>
              </a:spcBef>
              <a:spcAft>
                <a:spcPct val="0"/>
              </a:spcAft>
              <a:defRPr>
                <a:solidFill>
                  <a:schemeClr val="tx1"/>
                </a:solidFill>
                <a:latin typeface="Arial" panose="020B0604020202020204" pitchFamily="34" charset="0"/>
              </a:defRPr>
            </a:lvl9pPr>
          </a:lstStyle>
          <a:p>
            <a:pPr defTabSz="913851">
              <a:defRPr/>
            </a:pPr>
            <a:fld id="{C7D8CF2B-1F28-486E-9835-17EA7218E3DC}" type="slidenum">
              <a:rPr lang="fr-FR" altLang="fr-FR">
                <a:solidFill>
                  <a:srgbClr val="000000"/>
                </a:solidFill>
                <a:latin typeface="Calibri" panose="020F0502020204030204" pitchFamily="34" charset="0"/>
              </a:rPr>
              <a:pPr defTabSz="913851">
                <a:defRPr/>
              </a:pPr>
              <a:t>4</a:t>
            </a:fld>
            <a:endParaRPr lang="fr-FR"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315172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504" indent="-285579">
              <a:defRPr>
                <a:solidFill>
                  <a:schemeClr val="tx1"/>
                </a:solidFill>
                <a:latin typeface="Arial" panose="020B0604020202020204" pitchFamily="34" charset="0"/>
              </a:defRPr>
            </a:lvl2pPr>
            <a:lvl3pPr marL="1142314" indent="-228463">
              <a:defRPr>
                <a:solidFill>
                  <a:schemeClr val="tx1"/>
                </a:solidFill>
                <a:latin typeface="Arial" panose="020B0604020202020204" pitchFamily="34" charset="0"/>
              </a:defRPr>
            </a:lvl3pPr>
            <a:lvl4pPr marL="1599240" indent="-228463">
              <a:defRPr>
                <a:solidFill>
                  <a:schemeClr val="tx1"/>
                </a:solidFill>
                <a:latin typeface="Arial" panose="020B0604020202020204" pitchFamily="34" charset="0"/>
              </a:defRPr>
            </a:lvl4pPr>
            <a:lvl5pPr marL="2056166" indent="-228463">
              <a:defRPr>
                <a:solidFill>
                  <a:schemeClr val="tx1"/>
                </a:solidFill>
                <a:latin typeface="Arial" panose="020B0604020202020204" pitchFamily="34" charset="0"/>
              </a:defRPr>
            </a:lvl5pPr>
            <a:lvl6pPr marL="2513091" indent="-228463" eaLnBrk="0" fontAlgn="base" hangingPunct="0">
              <a:spcBef>
                <a:spcPct val="0"/>
              </a:spcBef>
              <a:spcAft>
                <a:spcPct val="0"/>
              </a:spcAft>
              <a:defRPr>
                <a:solidFill>
                  <a:schemeClr val="tx1"/>
                </a:solidFill>
                <a:latin typeface="Arial" panose="020B0604020202020204" pitchFamily="34" charset="0"/>
              </a:defRPr>
            </a:lvl6pPr>
            <a:lvl7pPr marL="2970017" indent="-228463" eaLnBrk="0" fontAlgn="base" hangingPunct="0">
              <a:spcBef>
                <a:spcPct val="0"/>
              </a:spcBef>
              <a:spcAft>
                <a:spcPct val="0"/>
              </a:spcAft>
              <a:defRPr>
                <a:solidFill>
                  <a:schemeClr val="tx1"/>
                </a:solidFill>
                <a:latin typeface="Arial" panose="020B0604020202020204" pitchFamily="34" charset="0"/>
              </a:defRPr>
            </a:lvl7pPr>
            <a:lvl8pPr marL="3426943" indent="-228463" eaLnBrk="0" fontAlgn="base" hangingPunct="0">
              <a:spcBef>
                <a:spcPct val="0"/>
              </a:spcBef>
              <a:spcAft>
                <a:spcPct val="0"/>
              </a:spcAft>
              <a:defRPr>
                <a:solidFill>
                  <a:schemeClr val="tx1"/>
                </a:solidFill>
                <a:latin typeface="Arial" panose="020B0604020202020204" pitchFamily="34" charset="0"/>
              </a:defRPr>
            </a:lvl8pPr>
            <a:lvl9pPr marL="3883868" indent="-228463" eaLnBrk="0" fontAlgn="base" hangingPunct="0">
              <a:spcBef>
                <a:spcPct val="0"/>
              </a:spcBef>
              <a:spcAft>
                <a:spcPct val="0"/>
              </a:spcAft>
              <a:defRPr>
                <a:solidFill>
                  <a:schemeClr val="tx1"/>
                </a:solidFill>
                <a:latin typeface="Arial" panose="020B0604020202020204" pitchFamily="34" charset="0"/>
              </a:defRPr>
            </a:lvl9pPr>
          </a:lstStyle>
          <a:p>
            <a:pPr defTabSz="913851">
              <a:defRPr/>
            </a:pPr>
            <a:fld id="{DFADE0E4-C9A2-4DFE-BCAC-4100A7875C60}" type="slidenum">
              <a:rPr lang="fr-FR" altLang="fr-FR">
                <a:solidFill>
                  <a:srgbClr val="000000"/>
                </a:solidFill>
                <a:latin typeface="Calibri" panose="020F0502020204030204" pitchFamily="34" charset="0"/>
              </a:rPr>
              <a:pPr defTabSz="913851">
                <a:defRPr/>
              </a:pPr>
              <a:t>5</a:t>
            </a:fld>
            <a:endParaRPr lang="fr-FR" altLang="fr-FR">
              <a:solidFill>
                <a:srgbClr val="000000"/>
              </a:solidFill>
              <a:latin typeface="Calibri" panose="020F0502020204030204" pitchFamily="34" charset="0"/>
            </a:endParaRPr>
          </a:p>
        </p:txBody>
      </p:sp>
      <p:sp>
        <p:nvSpPr>
          <p:cNvPr id="26627" name="Rectangle 7"/>
          <p:cNvSpPr txBox="1">
            <a:spLocks noGrp="1" noChangeArrowheads="1"/>
          </p:cNvSpPr>
          <p:nvPr/>
        </p:nvSpPr>
        <p:spPr bwMode="auto">
          <a:xfrm>
            <a:off x="3849477" y="9428482"/>
            <a:ext cx="2946612" cy="49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defTabSz="913851">
              <a:defRPr/>
            </a:pPr>
            <a:fld id="{79C35D2B-91B3-4047-B395-46D4F4FEEC07}" type="slidenum">
              <a:rPr lang="fr-FR" altLang="fr-FR" sz="1200">
                <a:solidFill>
                  <a:srgbClr val="000000"/>
                </a:solidFill>
              </a:rPr>
              <a:pPr algn="r" defTabSz="913851">
                <a:defRPr/>
              </a:pPr>
              <a:t>5</a:t>
            </a:fld>
            <a:endParaRPr lang="fr-FR" altLang="fr-FR" sz="1200">
              <a:solidFill>
                <a:srgbClr val="000000"/>
              </a:solidFill>
            </a:endParaRPr>
          </a:p>
        </p:txBody>
      </p:sp>
      <p:sp>
        <p:nvSpPr>
          <p:cNvPr id="26628" name="Rectangle 2"/>
          <p:cNvSpPr>
            <a:spLocks noGrp="1" noRot="1" noChangeAspect="1" noChangeArrowheads="1" noTextEdit="1"/>
          </p:cNvSpPr>
          <p:nvPr>
            <p:ph type="sldImg"/>
          </p:nvPr>
        </p:nvSpPr>
        <p:spPr>
          <a:xfrm>
            <a:off x="917575" y="744538"/>
            <a:ext cx="4962525" cy="3722687"/>
          </a:xfrm>
          <a:ln/>
        </p:spPr>
      </p:sp>
      <p:sp>
        <p:nvSpPr>
          <p:cNvPr id="2662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altLang="fr-FR">
              <a:latin typeface="Arial" panose="020B0604020202020204" pitchFamily="34" charset="0"/>
            </a:endParaRPr>
          </a:p>
        </p:txBody>
      </p:sp>
    </p:spTree>
    <p:extLst>
      <p:ext uri="{BB962C8B-B14F-4D97-AF65-F5344CB8AC3E}">
        <p14:creationId xmlns:p14="http://schemas.microsoft.com/office/powerpoint/2010/main" val="3576719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ChangeArrowheads="1" noTextEdit="1"/>
          </p:cNvSpPr>
          <p:nvPr>
            <p:ph type="sldImg"/>
          </p:nvPr>
        </p:nvSpPr>
        <p:spPr>
          <a:xfrm>
            <a:off x="917575" y="744538"/>
            <a:ext cx="4962525" cy="3722687"/>
          </a:xfrm>
          <a:ln/>
        </p:spPr>
      </p:sp>
      <p:sp>
        <p:nvSpPr>
          <p:cNvPr id="2867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2867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504" indent="-285579">
              <a:defRPr>
                <a:solidFill>
                  <a:schemeClr val="tx1"/>
                </a:solidFill>
                <a:latin typeface="Arial" panose="020B0604020202020204" pitchFamily="34" charset="0"/>
              </a:defRPr>
            </a:lvl2pPr>
            <a:lvl3pPr marL="1142314" indent="-228463">
              <a:defRPr>
                <a:solidFill>
                  <a:schemeClr val="tx1"/>
                </a:solidFill>
                <a:latin typeface="Arial" panose="020B0604020202020204" pitchFamily="34" charset="0"/>
              </a:defRPr>
            </a:lvl3pPr>
            <a:lvl4pPr marL="1599240" indent="-228463">
              <a:defRPr>
                <a:solidFill>
                  <a:schemeClr val="tx1"/>
                </a:solidFill>
                <a:latin typeface="Arial" panose="020B0604020202020204" pitchFamily="34" charset="0"/>
              </a:defRPr>
            </a:lvl4pPr>
            <a:lvl5pPr marL="2056166" indent="-228463">
              <a:defRPr>
                <a:solidFill>
                  <a:schemeClr val="tx1"/>
                </a:solidFill>
                <a:latin typeface="Arial" panose="020B0604020202020204" pitchFamily="34" charset="0"/>
              </a:defRPr>
            </a:lvl5pPr>
            <a:lvl6pPr marL="2513091" indent="-228463" eaLnBrk="0" fontAlgn="base" hangingPunct="0">
              <a:spcBef>
                <a:spcPct val="0"/>
              </a:spcBef>
              <a:spcAft>
                <a:spcPct val="0"/>
              </a:spcAft>
              <a:defRPr>
                <a:solidFill>
                  <a:schemeClr val="tx1"/>
                </a:solidFill>
                <a:latin typeface="Arial" panose="020B0604020202020204" pitchFamily="34" charset="0"/>
              </a:defRPr>
            </a:lvl6pPr>
            <a:lvl7pPr marL="2970017" indent="-228463" eaLnBrk="0" fontAlgn="base" hangingPunct="0">
              <a:spcBef>
                <a:spcPct val="0"/>
              </a:spcBef>
              <a:spcAft>
                <a:spcPct val="0"/>
              </a:spcAft>
              <a:defRPr>
                <a:solidFill>
                  <a:schemeClr val="tx1"/>
                </a:solidFill>
                <a:latin typeface="Arial" panose="020B0604020202020204" pitchFamily="34" charset="0"/>
              </a:defRPr>
            </a:lvl7pPr>
            <a:lvl8pPr marL="3426943" indent="-228463" eaLnBrk="0" fontAlgn="base" hangingPunct="0">
              <a:spcBef>
                <a:spcPct val="0"/>
              </a:spcBef>
              <a:spcAft>
                <a:spcPct val="0"/>
              </a:spcAft>
              <a:defRPr>
                <a:solidFill>
                  <a:schemeClr val="tx1"/>
                </a:solidFill>
                <a:latin typeface="Arial" panose="020B0604020202020204" pitchFamily="34" charset="0"/>
              </a:defRPr>
            </a:lvl8pPr>
            <a:lvl9pPr marL="3883868" indent="-228463" eaLnBrk="0" fontAlgn="base" hangingPunct="0">
              <a:spcBef>
                <a:spcPct val="0"/>
              </a:spcBef>
              <a:spcAft>
                <a:spcPct val="0"/>
              </a:spcAft>
              <a:defRPr>
                <a:solidFill>
                  <a:schemeClr val="tx1"/>
                </a:solidFill>
                <a:latin typeface="Arial" panose="020B0604020202020204" pitchFamily="34" charset="0"/>
              </a:defRPr>
            </a:lvl9pPr>
          </a:lstStyle>
          <a:p>
            <a:pPr defTabSz="913851">
              <a:defRPr/>
            </a:pPr>
            <a:fld id="{59BA2F92-C6D5-494F-8545-95F31A1871F8}" type="slidenum">
              <a:rPr lang="fr-FR" altLang="fr-FR">
                <a:solidFill>
                  <a:srgbClr val="000000"/>
                </a:solidFill>
                <a:latin typeface="Calibri" panose="020F0502020204030204" pitchFamily="34" charset="0"/>
              </a:rPr>
              <a:pPr defTabSz="913851">
                <a:defRPr/>
              </a:pPr>
              <a:t>6</a:t>
            </a:fld>
            <a:endParaRPr lang="fr-FR"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1126642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504" indent="-285579">
              <a:defRPr>
                <a:solidFill>
                  <a:schemeClr val="tx1"/>
                </a:solidFill>
                <a:latin typeface="Arial" panose="020B0604020202020204" pitchFamily="34" charset="0"/>
              </a:defRPr>
            </a:lvl2pPr>
            <a:lvl3pPr marL="1142314" indent="-228463">
              <a:defRPr>
                <a:solidFill>
                  <a:schemeClr val="tx1"/>
                </a:solidFill>
                <a:latin typeface="Arial" panose="020B0604020202020204" pitchFamily="34" charset="0"/>
              </a:defRPr>
            </a:lvl3pPr>
            <a:lvl4pPr marL="1599240" indent="-228463">
              <a:defRPr>
                <a:solidFill>
                  <a:schemeClr val="tx1"/>
                </a:solidFill>
                <a:latin typeface="Arial" panose="020B0604020202020204" pitchFamily="34" charset="0"/>
              </a:defRPr>
            </a:lvl4pPr>
            <a:lvl5pPr marL="2056166" indent="-228463">
              <a:defRPr>
                <a:solidFill>
                  <a:schemeClr val="tx1"/>
                </a:solidFill>
                <a:latin typeface="Arial" panose="020B0604020202020204" pitchFamily="34" charset="0"/>
              </a:defRPr>
            </a:lvl5pPr>
            <a:lvl6pPr marL="2513091" indent="-228463" eaLnBrk="0" fontAlgn="base" hangingPunct="0">
              <a:spcBef>
                <a:spcPct val="0"/>
              </a:spcBef>
              <a:spcAft>
                <a:spcPct val="0"/>
              </a:spcAft>
              <a:defRPr>
                <a:solidFill>
                  <a:schemeClr val="tx1"/>
                </a:solidFill>
                <a:latin typeface="Arial" panose="020B0604020202020204" pitchFamily="34" charset="0"/>
              </a:defRPr>
            </a:lvl6pPr>
            <a:lvl7pPr marL="2970017" indent="-228463" eaLnBrk="0" fontAlgn="base" hangingPunct="0">
              <a:spcBef>
                <a:spcPct val="0"/>
              </a:spcBef>
              <a:spcAft>
                <a:spcPct val="0"/>
              </a:spcAft>
              <a:defRPr>
                <a:solidFill>
                  <a:schemeClr val="tx1"/>
                </a:solidFill>
                <a:latin typeface="Arial" panose="020B0604020202020204" pitchFamily="34" charset="0"/>
              </a:defRPr>
            </a:lvl7pPr>
            <a:lvl8pPr marL="3426943" indent="-228463" eaLnBrk="0" fontAlgn="base" hangingPunct="0">
              <a:spcBef>
                <a:spcPct val="0"/>
              </a:spcBef>
              <a:spcAft>
                <a:spcPct val="0"/>
              </a:spcAft>
              <a:defRPr>
                <a:solidFill>
                  <a:schemeClr val="tx1"/>
                </a:solidFill>
                <a:latin typeface="Arial" panose="020B0604020202020204" pitchFamily="34" charset="0"/>
              </a:defRPr>
            </a:lvl8pPr>
            <a:lvl9pPr marL="3883868" indent="-228463" eaLnBrk="0" fontAlgn="base" hangingPunct="0">
              <a:spcBef>
                <a:spcPct val="0"/>
              </a:spcBef>
              <a:spcAft>
                <a:spcPct val="0"/>
              </a:spcAft>
              <a:defRPr>
                <a:solidFill>
                  <a:schemeClr val="tx1"/>
                </a:solidFill>
                <a:latin typeface="Arial" panose="020B0604020202020204" pitchFamily="34" charset="0"/>
              </a:defRPr>
            </a:lvl9pPr>
          </a:lstStyle>
          <a:p>
            <a:pPr defTabSz="913851">
              <a:defRPr/>
            </a:pPr>
            <a:fld id="{E8DC483B-0E6B-4CBF-BE71-F8B53EFE7A63}" type="slidenum">
              <a:rPr lang="fr-FR" altLang="fr-FR">
                <a:solidFill>
                  <a:srgbClr val="000000"/>
                </a:solidFill>
                <a:latin typeface="Calibri" panose="020F0502020204030204" pitchFamily="34" charset="0"/>
              </a:rPr>
              <a:pPr defTabSz="913851">
                <a:defRPr/>
              </a:pPr>
              <a:t>7</a:t>
            </a:fld>
            <a:endParaRPr lang="fr-FR" altLang="fr-FR">
              <a:solidFill>
                <a:srgbClr val="000000"/>
              </a:solidFill>
              <a:latin typeface="Calibri" panose="020F0502020204030204" pitchFamily="34" charset="0"/>
            </a:endParaRPr>
          </a:p>
        </p:txBody>
      </p:sp>
      <p:sp>
        <p:nvSpPr>
          <p:cNvPr id="30723" name="Rectangle 7"/>
          <p:cNvSpPr txBox="1">
            <a:spLocks noGrp="1" noChangeArrowheads="1"/>
          </p:cNvSpPr>
          <p:nvPr/>
        </p:nvSpPr>
        <p:spPr bwMode="auto">
          <a:xfrm>
            <a:off x="3849477" y="9428482"/>
            <a:ext cx="2946612" cy="49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defTabSz="913851">
              <a:defRPr/>
            </a:pPr>
            <a:fld id="{2392AFD5-C08E-4FD0-98DC-B9E10A09FBD0}" type="slidenum">
              <a:rPr lang="fr-FR" altLang="fr-FR" sz="1200">
                <a:solidFill>
                  <a:srgbClr val="000000"/>
                </a:solidFill>
              </a:rPr>
              <a:pPr algn="r" defTabSz="913851">
                <a:defRPr/>
              </a:pPr>
              <a:t>7</a:t>
            </a:fld>
            <a:endParaRPr lang="fr-FR" altLang="fr-FR" sz="1200">
              <a:solidFill>
                <a:srgbClr val="000000"/>
              </a:solidFill>
            </a:endParaRPr>
          </a:p>
        </p:txBody>
      </p:sp>
      <p:sp>
        <p:nvSpPr>
          <p:cNvPr id="30724" name="Rectangle 2"/>
          <p:cNvSpPr>
            <a:spLocks noGrp="1" noRot="1" noChangeAspect="1" noChangeArrowheads="1" noTextEdit="1"/>
          </p:cNvSpPr>
          <p:nvPr>
            <p:ph type="sldImg"/>
          </p:nvPr>
        </p:nvSpPr>
        <p:spPr>
          <a:xfrm>
            <a:off x="917575" y="744538"/>
            <a:ext cx="4962525" cy="3722687"/>
          </a:xfrm>
          <a:ln/>
        </p:spPr>
      </p:sp>
      <p:sp>
        <p:nvSpPr>
          <p:cNvPr id="3072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altLang="fr-FR">
              <a:latin typeface="Arial" panose="020B0604020202020204" pitchFamily="34" charset="0"/>
            </a:endParaRPr>
          </a:p>
        </p:txBody>
      </p:sp>
    </p:spTree>
    <p:extLst>
      <p:ext uri="{BB962C8B-B14F-4D97-AF65-F5344CB8AC3E}">
        <p14:creationId xmlns:p14="http://schemas.microsoft.com/office/powerpoint/2010/main" val="1515770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ChangeArrowheads="1" noTextEdit="1"/>
          </p:cNvSpPr>
          <p:nvPr>
            <p:ph type="sldImg"/>
          </p:nvPr>
        </p:nvSpPr>
        <p:spPr>
          <a:xfrm>
            <a:off x="917575" y="744538"/>
            <a:ext cx="4962525" cy="3722687"/>
          </a:xfrm>
          <a:ln/>
        </p:spPr>
      </p:sp>
      <p:sp>
        <p:nvSpPr>
          <p:cNvPr id="3277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3277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504" indent="-285579">
              <a:defRPr>
                <a:solidFill>
                  <a:schemeClr val="tx1"/>
                </a:solidFill>
                <a:latin typeface="Arial" panose="020B0604020202020204" pitchFamily="34" charset="0"/>
              </a:defRPr>
            </a:lvl2pPr>
            <a:lvl3pPr marL="1142314" indent="-228463">
              <a:defRPr>
                <a:solidFill>
                  <a:schemeClr val="tx1"/>
                </a:solidFill>
                <a:latin typeface="Arial" panose="020B0604020202020204" pitchFamily="34" charset="0"/>
              </a:defRPr>
            </a:lvl3pPr>
            <a:lvl4pPr marL="1599240" indent="-228463">
              <a:defRPr>
                <a:solidFill>
                  <a:schemeClr val="tx1"/>
                </a:solidFill>
                <a:latin typeface="Arial" panose="020B0604020202020204" pitchFamily="34" charset="0"/>
              </a:defRPr>
            </a:lvl4pPr>
            <a:lvl5pPr marL="2056166" indent="-228463">
              <a:defRPr>
                <a:solidFill>
                  <a:schemeClr val="tx1"/>
                </a:solidFill>
                <a:latin typeface="Arial" panose="020B0604020202020204" pitchFamily="34" charset="0"/>
              </a:defRPr>
            </a:lvl5pPr>
            <a:lvl6pPr marL="2513091" indent="-228463" eaLnBrk="0" fontAlgn="base" hangingPunct="0">
              <a:spcBef>
                <a:spcPct val="0"/>
              </a:spcBef>
              <a:spcAft>
                <a:spcPct val="0"/>
              </a:spcAft>
              <a:defRPr>
                <a:solidFill>
                  <a:schemeClr val="tx1"/>
                </a:solidFill>
                <a:latin typeface="Arial" panose="020B0604020202020204" pitchFamily="34" charset="0"/>
              </a:defRPr>
            </a:lvl6pPr>
            <a:lvl7pPr marL="2970017" indent="-228463" eaLnBrk="0" fontAlgn="base" hangingPunct="0">
              <a:spcBef>
                <a:spcPct val="0"/>
              </a:spcBef>
              <a:spcAft>
                <a:spcPct val="0"/>
              </a:spcAft>
              <a:defRPr>
                <a:solidFill>
                  <a:schemeClr val="tx1"/>
                </a:solidFill>
                <a:latin typeface="Arial" panose="020B0604020202020204" pitchFamily="34" charset="0"/>
              </a:defRPr>
            </a:lvl7pPr>
            <a:lvl8pPr marL="3426943" indent="-228463" eaLnBrk="0" fontAlgn="base" hangingPunct="0">
              <a:spcBef>
                <a:spcPct val="0"/>
              </a:spcBef>
              <a:spcAft>
                <a:spcPct val="0"/>
              </a:spcAft>
              <a:defRPr>
                <a:solidFill>
                  <a:schemeClr val="tx1"/>
                </a:solidFill>
                <a:latin typeface="Arial" panose="020B0604020202020204" pitchFamily="34" charset="0"/>
              </a:defRPr>
            </a:lvl8pPr>
            <a:lvl9pPr marL="3883868" indent="-228463" eaLnBrk="0" fontAlgn="base" hangingPunct="0">
              <a:spcBef>
                <a:spcPct val="0"/>
              </a:spcBef>
              <a:spcAft>
                <a:spcPct val="0"/>
              </a:spcAft>
              <a:defRPr>
                <a:solidFill>
                  <a:schemeClr val="tx1"/>
                </a:solidFill>
                <a:latin typeface="Arial" panose="020B0604020202020204" pitchFamily="34" charset="0"/>
              </a:defRPr>
            </a:lvl9pPr>
          </a:lstStyle>
          <a:p>
            <a:pPr defTabSz="913851">
              <a:defRPr/>
            </a:pPr>
            <a:fld id="{BA3D1493-F616-49F0-BDC5-AB2D65CBA642}" type="slidenum">
              <a:rPr lang="fr-FR" altLang="fr-FR">
                <a:solidFill>
                  <a:srgbClr val="000000"/>
                </a:solidFill>
                <a:latin typeface="Calibri" panose="020F0502020204030204" pitchFamily="34" charset="0"/>
              </a:rPr>
              <a:pPr defTabSz="913851">
                <a:defRPr/>
              </a:pPr>
              <a:t>8</a:t>
            </a:fld>
            <a:endParaRPr lang="fr-FR"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3041585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ChangeArrowheads="1" noTextEdit="1"/>
          </p:cNvSpPr>
          <p:nvPr>
            <p:ph type="sldImg"/>
          </p:nvPr>
        </p:nvSpPr>
        <p:spPr>
          <a:xfrm>
            <a:off x="917575" y="744538"/>
            <a:ext cx="4962525" cy="3722687"/>
          </a:xfrm>
          <a:ln/>
        </p:spPr>
      </p:sp>
      <p:sp>
        <p:nvSpPr>
          <p:cNvPr id="3" name="Espace réservé des commentaires 2">
            <a:extLst>
              <a:ext uri="{FF2B5EF4-FFF2-40B4-BE49-F238E27FC236}">
                <a16:creationId xmlns:a16="http://schemas.microsoft.com/office/drawing/2014/main" id="{FB899E33-5C2C-47E1-8F22-C78A445EF461}"/>
              </a:ext>
            </a:extLst>
          </p:cNvPr>
          <p:cNvSpPr>
            <a:spLocks noGrp="1"/>
          </p:cNvSpPr>
          <p:nvPr>
            <p:ph type="body" idx="1"/>
          </p:nvPr>
        </p:nvSpPr>
        <p:spPr/>
        <p:txBody>
          <a:bodyPr>
            <a:normAutofit/>
          </a:bodyPr>
          <a:lstStyle/>
          <a:p>
            <a:pPr>
              <a:defRPr/>
            </a:pPr>
            <a:endParaRPr lang="fr-FR" dirty="0">
              <a:latin typeface="+mn-lt"/>
            </a:endParaRPr>
          </a:p>
        </p:txBody>
      </p:sp>
      <p:sp>
        <p:nvSpPr>
          <p:cNvPr id="3482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504" indent="-285579">
              <a:defRPr>
                <a:solidFill>
                  <a:schemeClr val="tx1"/>
                </a:solidFill>
                <a:latin typeface="Arial" panose="020B0604020202020204" pitchFamily="34" charset="0"/>
              </a:defRPr>
            </a:lvl2pPr>
            <a:lvl3pPr marL="1142314" indent="-228463">
              <a:defRPr>
                <a:solidFill>
                  <a:schemeClr val="tx1"/>
                </a:solidFill>
                <a:latin typeface="Arial" panose="020B0604020202020204" pitchFamily="34" charset="0"/>
              </a:defRPr>
            </a:lvl3pPr>
            <a:lvl4pPr marL="1599240" indent="-228463">
              <a:defRPr>
                <a:solidFill>
                  <a:schemeClr val="tx1"/>
                </a:solidFill>
                <a:latin typeface="Arial" panose="020B0604020202020204" pitchFamily="34" charset="0"/>
              </a:defRPr>
            </a:lvl4pPr>
            <a:lvl5pPr marL="2056166" indent="-228463">
              <a:defRPr>
                <a:solidFill>
                  <a:schemeClr val="tx1"/>
                </a:solidFill>
                <a:latin typeface="Arial" panose="020B0604020202020204" pitchFamily="34" charset="0"/>
              </a:defRPr>
            </a:lvl5pPr>
            <a:lvl6pPr marL="2513091" indent="-228463" eaLnBrk="0" fontAlgn="base" hangingPunct="0">
              <a:spcBef>
                <a:spcPct val="0"/>
              </a:spcBef>
              <a:spcAft>
                <a:spcPct val="0"/>
              </a:spcAft>
              <a:defRPr>
                <a:solidFill>
                  <a:schemeClr val="tx1"/>
                </a:solidFill>
                <a:latin typeface="Arial" panose="020B0604020202020204" pitchFamily="34" charset="0"/>
              </a:defRPr>
            </a:lvl6pPr>
            <a:lvl7pPr marL="2970017" indent="-228463" eaLnBrk="0" fontAlgn="base" hangingPunct="0">
              <a:spcBef>
                <a:spcPct val="0"/>
              </a:spcBef>
              <a:spcAft>
                <a:spcPct val="0"/>
              </a:spcAft>
              <a:defRPr>
                <a:solidFill>
                  <a:schemeClr val="tx1"/>
                </a:solidFill>
                <a:latin typeface="Arial" panose="020B0604020202020204" pitchFamily="34" charset="0"/>
              </a:defRPr>
            </a:lvl7pPr>
            <a:lvl8pPr marL="3426943" indent="-228463" eaLnBrk="0" fontAlgn="base" hangingPunct="0">
              <a:spcBef>
                <a:spcPct val="0"/>
              </a:spcBef>
              <a:spcAft>
                <a:spcPct val="0"/>
              </a:spcAft>
              <a:defRPr>
                <a:solidFill>
                  <a:schemeClr val="tx1"/>
                </a:solidFill>
                <a:latin typeface="Arial" panose="020B0604020202020204" pitchFamily="34" charset="0"/>
              </a:defRPr>
            </a:lvl8pPr>
            <a:lvl9pPr marL="3883868" indent="-228463" eaLnBrk="0" fontAlgn="base" hangingPunct="0">
              <a:spcBef>
                <a:spcPct val="0"/>
              </a:spcBef>
              <a:spcAft>
                <a:spcPct val="0"/>
              </a:spcAft>
              <a:defRPr>
                <a:solidFill>
                  <a:schemeClr val="tx1"/>
                </a:solidFill>
                <a:latin typeface="Arial" panose="020B0604020202020204" pitchFamily="34" charset="0"/>
              </a:defRPr>
            </a:lvl9pPr>
          </a:lstStyle>
          <a:p>
            <a:pPr defTabSz="913851">
              <a:defRPr/>
            </a:pPr>
            <a:fld id="{DA1A7639-C8BF-452C-9D31-E42E59D7A91C}" type="slidenum">
              <a:rPr lang="fr-FR" altLang="fr-FR">
                <a:solidFill>
                  <a:srgbClr val="000000"/>
                </a:solidFill>
                <a:latin typeface="Calibri" panose="020F0502020204030204" pitchFamily="34" charset="0"/>
              </a:rPr>
              <a:pPr defTabSz="913851">
                <a:defRPr/>
              </a:pPr>
              <a:t>9</a:t>
            </a:fld>
            <a:endParaRPr lang="fr-FR"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2939508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re 7"/>
          <p:cNvSpPr>
            <a:spLocks noGrp="1"/>
          </p:cNvSpPr>
          <p:nvPr>
            <p:ph type="ctrTitle"/>
          </p:nvPr>
        </p:nvSpPr>
        <p:spPr>
          <a:xfrm>
            <a:off x="2286000" y="3124200"/>
            <a:ext cx="6172200" cy="1894362"/>
          </a:xfrm>
        </p:spPr>
        <p:txBody>
          <a:bodyPr/>
          <a:lstStyle>
            <a:lvl1pPr>
              <a:defRPr b="1"/>
            </a:lvl1pPr>
          </a:lstStyle>
          <a:p>
            <a:r>
              <a:rPr lang="fr-FR"/>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a:defRPr/>
            </a:pPr>
            <a:fld id="{5A33ABD5-4860-4B6C-A5FC-9E56E3C7ECA2}" type="datetime1">
              <a:rPr lang="fr-FR" smtClean="0"/>
              <a:pPr>
                <a:defRPr/>
              </a:pPr>
              <a:t>24/05/2023</a:t>
            </a:fld>
            <a:endParaRPr lang="fr-F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a:defRPr/>
            </a:pPr>
            <a:endParaRPr lang="fr-F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a:defRPr/>
            </a:pPr>
            <a:fld id="{EFA343E6-55E6-419A-A0F1-E9D53960D1AB}" type="slidenum">
              <a:rPr lang="fr-FR"/>
              <a:pPr>
                <a:defRPr/>
              </a:pPr>
              <a:t>‹N°›</a:t>
            </a:fld>
            <a:endParaRPr lang="fr-FR"/>
          </a:p>
        </p:txBody>
      </p:sp>
    </p:spTree>
    <p:extLst>
      <p:ext uri="{BB962C8B-B14F-4D97-AF65-F5344CB8AC3E}">
        <p14:creationId xmlns:p14="http://schemas.microsoft.com/office/powerpoint/2010/main" val="1256701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64EFC6DD-B379-48C1-BFB2-FD208AAB733D}" type="datetime1">
              <a:rPr lang="fr-FR" smtClean="0"/>
              <a:pPr>
                <a:defRPr/>
              </a:pPr>
              <a:t>24/05/2023</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23881D23-B47E-4D5E-8845-76F5934EAAAE}" type="slidenum">
              <a:rPr lang="fr-FR"/>
              <a:pPr>
                <a:defRPr/>
              </a:pPr>
              <a:t>‹N°›</a:t>
            </a:fld>
            <a:endParaRPr lang="fr-FR"/>
          </a:p>
        </p:txBody>
      </p:sp>
    </p:spTree>
    <p:extLst>
      <p:ext uri="{BB962C8B-B14F-4D97-AF65-F5344CB8AC3E}">
        <p14:creationId xmlns:p14="http://schemas.microsoft.com/office/powerpoint/2010/main" val="71176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46304" y="639166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567394-DD6B-4EDB-B042-CB31C5FD2F62}"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24/05/2023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7" name="Espace réservé du pied de page 16"/>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Espace réservé du numéro de diapositive 28"/>
          <p:cNvSpPr>
            <a:spLocks noGrp="1"/>
          </p:cNvSpPr>
          <p:nvPr>
            <p:ph type="sldNum" sz="quarter" idx="12"/>
          </p:nvPr>
        </p:nvSpPr>
        <p:spPr>
          <a:xfrm>
            <a:off x="4343400" y="2199454"/>
            <a:ext cx="457200" cy="441325"/>
          </a:xfrm>
        </p:spPr>
        <p:txBody>
          <a:bodyPr/>
          <a:lstStyle>
            <a:lvl1pPr>
              <a:defRPr>
                <a:solidFill>
                  <a:schemeClr val="accent3">
                    <a:shade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a:t>Modifiez le style du titre</a:t>
            </a:r>
            <a:endParaRPr kumimoji="0" lang="en-US"/>
          </a:p>
        </p:txBody>
      </p:sp>
    </p:spTree>
    <p:extLst>
      <p:ext uri="{BB962C8B-B14F-4D97-AF65-F5344CB8AC3E}">
        <p14:creationId xmlns:p14="http://schemas.microsoft.com/office/powerpoint/2010/main" val="325697995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a:t>Modifiez le style du titre</a:t>
            </a:r>
            <a:endParaRPr kumimoji="0" lang="en-US"/>
          </a:p>
        </p:txBody>
      </p:sp>
      <p:sp>
        <p:nvSpPr>
          <p:cNvPr id="4" name="Espace réservé de la date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F1BA68-8653-4085-A546-A3CF7270A9B2}"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24/05/2023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numéro de diapositive 5"/>
          <p:cNvSpPr>
            <a:spLocks noGrp="1"/>
          </p:cNvSpPr>
          <p:nvPr>
            <p:ph type="sldNum" sz="quarter" idx="12"/>
          </p:nvPr>
        </p:nvSpPr>
        <p:spPr>
          <a:xfrm>
            <a:off x="4361688" y="1026376"/>
            <a:ext cx="457200" cy="4413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371524650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13" name="Rectangle 12"/>
          <p:cNvSpPr>
            <a:spLocks noChangeArrowheads="1"/>
          </p:cNvSpPr>
          <p:nvPr/>
        </p:nvSpPr>
        <p:spPr bwMode="auto">
          <a:xfrm>
            <a:off x="146304" y="639166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4" name="Espace réservé de la date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D06A47-2F96-4C13-A7AF-B0E4FB552EA8}"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24/05/2023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Espace réservé du numéro de diapositive 5"/>
          <p:cNvSpPr>
            <a:spLocks noGrp="1"/>
          </p:cNvSpPr>
          <p:nvPr>
            <p:ph type="sldNum" sz="quarter" idx="12"/>
          </p:nvPr>
        </p:nvSpPr>
        <p:spPr>
          <a:xfrm>
            <a:off x="4343400" y="2199454"/>
            <a:ext cx="457200" cy="441325"/>
          </a:xfrm>
        </p:spPr>
        <p:txBody>
          <a:bodyPr/>
          <a:lstStyle>
            <a:lvl1pPr>
              <a:defRPr>
                <a:solidFill>
                  <a:schemeClr val="accent3">
                    <a:shade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a:t>Modifiez le style du titre</a:t>
            </a:r>
            <a:endParaRPr kumimoji="0" lang="en-US"/>
          </a:p>
        </p:txBody>
      </p:sp>
    </p:spTree>
    <p:extLst>
      <p:ext uri="{BB962C8B-B14F-4D97-AF65-F5344CB8AC3E}">
        <p14:creationId xmlns:p14="http://schemas.microsoft.com/office/powerpoint/2010/main" val="65210708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a:t>Modifiez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5B6ED5-46D9-4CF3-B266-884D8092394F}"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24/05/2023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pied de page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8" name="Connecteur droit 7"/>
          <p:cNvSpPr>
            <a:spLocks noChangeShapeType="1"/>
          </p:cNvSpPr>
          <p:nvPr/>
        </p:nvSpPr>
        <p:spPr bwMode="auto">
          <a:xfrm flipV="1">
            <a:off x="4563082"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61182697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7" name="Espace réservé de la date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EB0794-09F0-4366-82B7-80431AB5416B}"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24/05/2023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 name="Espace réservé du pied de page 7"/>
          <p:cNvSpPr>
            <a:spLocks noGrp="1"/>
          </p:cNvSpPr>
          <p:nvPr>
            <p:ph type="ftr" sz="quarter" idx="11"/>
          </p:nvPr>
        </p:nvSpPr>
        <p:spPr>
          <a:xfrm>
            <a:off x="304800" y="6409944"/>
            <a:ext cx="3581400" cy="36576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Espace réservé du numéro de diapositive 8"/>
          <p:cNvSpPr>
            <a:spLocks noGrp="1"/>
          </p:cNvSpPr>
          <p:nvPr>
            <p:ph type="sldNum" sz="quarter" idx="12"/>
          </p:nvPr>
        </p:nvSpPr>
        <p:spPr>
          <a:xfrm>
            <a:off x="4343400" y="1042420"/>
            <a:ext cx="457200" cy="441325"/>
          </a:xfrm>
        </p:spPr>
        <p:txBody>
          <a:bodyPr/>
          <a:lstStyle>
            <a:lvl1pPr algn="ct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23" name="Titre 22"/>
          <p:cNvSpPr>
            <a:spLocks noGrp="1"/>
          </p:cNvSpPr>
          <p:nvPr>
            <p:ph type="title"/>
          </p:nvPr>
        </p:nvSpPr>
        <p:spPr/>
        <p:txBody>
          <a:bodyPr rtlCol="0" anchor="b" anchorCtr="0"/>
          <a:lstStyle/>
          <a:p>
            <a:r>
              <a:rPr kumimoji="0" lang="fr-FR"/>
              <a:t>Modifiez le style du titre</a:t>
            </a:r>
            <a:endParaRPr kumimoji="0" lang="en-US"/>
          </a:p>
        </p:txBody>
      </p:sp>
    </p:spTree>
    <p:extLst>
      <p:ext uri="{BB962C8B-B14F-4D97-AF65-F5344CB8AC3E}">
        <p14:creationId xmlns:p14="http://schemas.microsoft.com/office/powerpoint/2010/main" val="6783588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27FD3FC-5465-4812-8BF9-BF76DD29F1C1}"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24/05/2023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4" name="Espace réservé du pied de page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numéro de diapositive 4"/>
          <p:cNvSpPr>
            <a:spLocks noGrp="1"/>
          </p:cNvSpPr>
          <p:nvPr>
            <p:ph type="sldNum" sz="quarter" idx="12"/>
          </p:nvPr>
        </p:nvSpPr>
        <p:spPr>
          <a:xfrm>
            <a:off x="4343400" y="1036024"/>
            <a:ext cx="457200" cy="4413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224521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Rectangle 4"/>
          <p:cNvSpPr>
            <a:spLocks noChangeArrowheads="1"/>
          </p:cNvSpPr>
          <p:nvPr/>
        </p:nvSpPr>
        <p:spPr bwMode="auto">
          <a:xfrm>
            <a:off x="146304" y="639166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 name="Espace réservé de la date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39F951-D51B-44C9-8BDF-9A8AC9A55537}"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24/05/2023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3" name="Espace réservé du pied de page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636463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a:t>Modifiez le style du titre</a:t>
            </a:r>
            <a:endParaRPr kumimoji="0" lang="en-US"/>
          </a:p>
        </p:txBody>
      </p:sp>
      <p:sp>
        <p:nvSpPr>
          <p:cNvPr id="3" name="Espace réservé du texte 2"/>
          <p:cNvSpPr>
            <a:spLocks noGrp="1"/>
          </p:cNvSpPr>
          <p:nvPr>
            <p:ph type="body" idx="2"/>
          </p:nvPr>
        </p:nvSpPr>
        <p:spPr>
          <a:xfrm>
            <a:off x="381000" y="1981204"/>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Espace réservé du numéro de diapositive 6"/>
          <p:cNvSpPr>
            <a:spLocks noGrp="1"/>
          </p:cNvSpPr>
          <p:nvPr>
            <p:ph type="sldNum" sz="quarter" idx="12"/>
          </p:nvPr>
        </p:nvSpPr>
        <p:spPr>
          <a:xfrm>
            <a:off x="1371600" y="312742"/>
            <a:ext cx="457200" cy="441325"/>
          </a:xfrm>
        </p:spPr>
        <p:txBody>
          <a:bodyPr/>
          <a:lstStyle>
            <a:lvl1pPr>
              <a:defRPr>
                <a:solidFill>
                  <a:schemeClr val="accent3">
                    <a:shade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21" name="Rectangle 20"/>
          <p:cNvSpPr>
            <a:spLocks noChangeArrowheads="1"/>
          </p:cNvSpPr>
          <p:nvPr/>
        </p:nvSpPr>
        <p:spPr bwMode="auto">
          <a:xfrm>
            <a:off x="149352" y="6388389"/>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Espace réservé de la date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51C292-237E-4972-B3AC-013A0385047C}"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24/05/2023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pied de page 5"/>
          <p:cNvSpPr>
            <a:spLocks noGrp="1"/>
          </p:cNvSpPr>
          <p:nvPr>
            <p:ph type="ftr" sz="quarter" idx="11"/>
          </p:nvPr>
        </p:nvSpPr>
        <p:spPr>
          <a:xfrm>
            <a:off x="301752" y="6410848"/>
            <a:ext cx="3383280" cy="36576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84430588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Espace réservé du numéro de diapositive 6"/>
          <p:cNvSpPr>
            <a:spLocks noGrp="1"/>
          </p:cNvSpPr>
          <p:nvPr>
            <p:ph type="sldNum" sz="quarter" idx="12"/>
          </p:nvPr>
        </p:nvSpPr>
        <p:spPr>
          <a:xfrm>
            <a:off x="1371600" y="312742"/>
            <a:ext cx="457200" cy="4413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22" name="Rectangle 21"/>
          <p:cNvSpPr>
            <a:spLocks noChangeArrowheads="1"/>
          </p:cNvSpPr>
          <p:nvPr/>
        </p:nvSpPr>
        <p:spPr bwMode="auto">
          <a:xfrm>
            <a:off x="149352" y="6388389"/>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Espace réservé de la date 4"/>
          <p:cNvSpPr>
            <a:spLocks noGrp="1"/>
          </p:cNvSpPr>
          <p:nvPr>
            <p:ph type="dt" sz="half" idx="10"/>
          </p:nvPr>
        </p:nvSpPr>
        <p:spPr>
          <a:xfrm>
            <a:off x="5788152" y="6404984"/>
            <a:ext cx="3044952" cy="36576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38DCE9-364A-4FF8-87EB-05C2D6CBC379}"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24/05/2023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pied de page 5"/>
          <p:cNvSpPr>
            <a:spLocks noGrp="1"/>
          </p:cNvSpPr>
          <p:nvPr>
            <p:ph type="ftr" sz="quarter" idx="11"/>
          </p:nvPr>
        </p:nvSpPr>
        <p:spPr>
          <a:xfrm>
            <a:off x="301752" y="6410848"/>
            <a:ext cx="3584448" cy="36576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192090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a:defRPr/>
            </a:pPr>
            <a:fld id="{FA872747-7571-44CC-BFF9-8610D2AEB986}" type="datetime1">
              <a:rPr lang="fr-FR" smtClean="0"/>
              <a:pPr>
                <a:defRPr/>
              </a:pPr>
              <a:t>24/05/2023</a:t>
            </a:fld>
            <a:endParaRPr lang="fr-FR"/>
          </a:p>
        </p:txBody>
      </p:sp>
      <p:sp>
        <p:nvSpPr>
          <p:cNvPr id="5" name="Espace réservé du numéro de diapositive 8"/>
          <p:cNvSpPr>
            <a:spLocks noGrp="1"/>
          </p:cNvSpPr>
          <p:nvPr>
            <p:ph type="sldNum" sz="quarter" idx="11"/>
          </p:nvPr>
        </p:nvSpPr>
        <p:spPr/>
        <p:txBody>
          <a:bodyPr rtlCol="0"/>
          <a:lstStyle>
            <a:lvl1pPr>
              <a:defRPr/>
            </a:lvl1pPr>
          </a:lstStyle>
          <a:p>
            <a:pPr>
              <a:defRPr/>
            </a:pPr>
            <a:fld id="{3C037D74-6CB4-495A-A80D-50A605D92923}" type="slidenum">
              <a:rPr lang="fr-FR"/>
              <a:pPr>
                <a:defRPr/>
              </a:pPr>
              <a:t>‹N°›</a:t>
            </a:fld>
            <a:endParaRPr lang="fr-FR"/>
          </a:p>
        </p:txBody>
      </p:sp>
      <p:sp>
        <p:nvSpPr>
          <p:cNvPr id="6" name="Espace réservé du pied de page 9"/>
          <p:cNvSpPr>
            <a:spLocks noGrp="1"/>
          </p:cNvSpPr>
          <p:nvPr>
            <p:ph type="ftr" sz="quarter" idx="12"/>
          </p:nvPr>
        </p:nvSpPr>
        <p:spPr/>
        <p:txBody>
          <a:bodyPr rtlCol="0"/>
          <a:lstStyle>
            <a:lvl1pPr>
              <a:defRPr/>
            </a:lvl1pPr>
          </a:lstStyle>
          <a:p>
            <a:pPr>
              <a:defRPr/>
            </a:pPr>
            <a:endParaRPr lang="fr-FR"/>
          </a:p>
        </p:txBody>
      </p:sp>
    </p:spTree>
    <p:extLst>
      <p:ext uri="{BB962C8B-B14F-4D97-AF65-F5344CB8AC3E}">
        <p14:creationId xmlns:p14="http://schemas.microsoft.com/office/powerpoint/2010/main" val="1535792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1B10D-1AD1-4112-885B-E34884096260}"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24/05/2023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225380920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a:spLocks noChangeArrowheads="1"/>
          </p:cNvSpPr>
          <p:nvPr/>
        </p:nvSpPr>
        <p:spPr bwMode="auto">
          <a:xfrm>
            <a:off x="146304" y="639166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Espace réservé du numéro de diapositive 5"/>
          <p:cNvSpPr>
            <a:spLocks noGrp="1"/>
          </p:cNvSpPr>
          <p:nvPr>
            <p:ph type="sldNum" sz="quarter" idx="12"/>
          </p:nvPr>
        </p:nvSpPr>
        <p:spPr>
          <a:xfrm>
            <a:off x="6915912" y="3009905"/>
            <a:ext cx="457200" cy="4413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806EDF-75E6-4C82-BCF0-F3DFDAD1849D}"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24/05/2023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 name="Titre vertical 1"/>
          <p:cNvSpPr>
            <a:spLocks noGrp="1"/>
          </p:cNvSpPr>
          <p:nvPr>
            <p:ph type="title" orient="vert"/>
          </p:nvPr>
        </p:nvSpPr>
        <p:spPr>
          <a:xfrm>
            <a:off x="7391400" y="304805"/>
            <a:ext cx="1447800" cy="5851525"/>
          </a:xfrm>
        </p:spPr>
        <p:txBody>
          <a:bodyPr vert="eaVert"/>
          <a:lstStyle/>
          <a:p>
            <a:r>
              <a:rPr kumimoji="0" lang="fr-FR"/>
              <a:t>Modifiez le style du titre</a:t>
            </a:r>
            <a:endParaRPr kumimoji="0" lang="en-US"/>
          </a:p>
        </p:txBody>
      </p:sp>
    </p:spTree>
    <p:extLst>
      <p:ext uri="{BB962C8B-B14F-4D97-AF65-F5344CB8AC3E}">
        <p14:creationId xmlns:p14="http://schemas.microsoft.com/office/powerpoint/2010/main" val="353882510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tre 7"/>
          <p:cNvSpPr>
            <a:spLocks noGrp="1"/>
          </p:cNvSpPr>
          <p:nvPr>
            <p:ph type="ctrTitle"/>
          </p:nvPr>
        </p:nvSpPr>
        <p:spPr>
          <a:xfrm>
            <a:off x="2286000" y="3124200"/>
            <a:ext cx="6172200" cy="1894362"/>
          </a:xfrm>
        </p:spPr>
        <p:txBody>
          <a:bodyPr/>
          <a:lstStyle>
            <a:lvl1pPr>
              <a:defRPr b="1"/>
            </a:lvl1pPr>
          </a:lstStyle>
          <a:p>
            <a:r>
              <a:rPr lang="fr-FR"/>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33ABD5-4860-4B6C-A5FC-9E56E3C7ECA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24/05/2023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A343E6-55E6-419A-A0F1-E9D53960D1AB}"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93068870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872747-7571-44CC-BFF9-8610D2AEB98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24/05/2023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numéro de diapositive 8"/>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6" name="Espace réservé du pied de page 9"/>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532431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6DFAF-0D6C-4B03-9E86-CCE95424AD51}" type="datetime1">
              <a:rPr kumimoji="0" lang="fr-FR" sz="1200" b="0" i="0" u="none" strike="noStrike" kern="1200" cap="none" spc="0" normalizeH="0" baseline="0" noProof="0" smtClean="0">
                <a:ln>
                  <a:noFill/>
                </a:ln>
                <a:solidFill>
                  <a:srgbClr val="EDF3AE"/>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24/05/2023</a:t>
            </a:fld>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069D693-71C1-48E2-A876-E6553C16B317}"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90870612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CDA971-7C6D-4AB8-B7B5-1CFF6D352AF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24/05/2023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75115EA-CD7C-4C4D-9E8F-9A6CB548B62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818542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7"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96E517-18B0-42A9-9B1C-4C05182764DE}"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24/05/2023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8"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9"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11B2BAD-FB24-455D-B4B5-9814CCE915A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260032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5B8C90-8973-46F4-81FF-9D5932772AC8}"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24/05/2023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4"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827564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98FEA-0D27-4D1A-A7F1-45615635B450}"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24/05/2023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21"/>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B2F37DE-ED34-48F1-A5C8-8F370E3D895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2"/>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220458589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1BF0AA-B03E-45D0-AF39-86609609F523}"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24/05/2023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17"/>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A0CFDEB-A48F-4017-BDD5-70230D77473C}"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0"/>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214518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a:defRPr/>
            </a:pPr>
            <a:fld id="{5B06DFAF-0D6C-4B03-9E86-CCE95424AD51}" type="datetime1">
              <a:rPr lang="fr-FR" smtClean="0"/>
              <a:pPr>
                <a:defRPr/>
              </a:pPr>
              <a:t>24/05/2023</a:t>
            </a:fld>
            <a:endParaRPr lang="fr-F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a:defRPr/>
            </a:pPr>
            <a:endParaRPr lang="fr-F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a:defRPr/>
            </a:pPr>
            <a:fld id="{0069D693-71C1-48E2-A876-E6553C16B317}" type="slidenum">
              <a:rPr lang="fr-FR"/>
              <a:pPr>
                <a:defRPr/>
              </a:pPr>
              <a:t>‹N°›</a:t>
            </a:fld>
            <a:endParaRPr lang="fr-FR"/>
          </a:p>
        </p:txBody>
      </p:sp>
    </p:spTree>
    <p:extLst>
      <p:ext uri="{BB962C8B-B14F-4D97-AF65-F5344CB8AC3E}">
        <p14:creationId xmlns:p14="http://schemas.microsoft.com/office/powerpoint/2010/main" val="349084384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0C16F1-67D5-4CB1-8397-8184FCD9828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24/05/2023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B22FE5B-AFBB-41B4-A902-71DC756F319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6982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EFC6DD-B379-48C1-BFB2-FD208AAB733D}"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24/05/2023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3881D23-B47E-4D5E-8845-76F5934EAAAE}"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654641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C1F2E435-BC79-4B28-AA0F-82FC2E1F1C54}"/>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5" name="Rectangle 20">
            <a:extLst>
              <a:ext uri="{FF2B5EF4-FFF2-40B4-BE49-F238E27FC236}">
                <a16:creationId xmlns:a16="http://schemas.microsoft.com/office/drawing/2014/main" id="{481C53ED-CE01-400B-8428-7F0411E62DC2}"/>
              </a:ext>
            </a:extLst>
          </p:cNvPr>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6" name="Rectangle 23">
            <a:extLst>
              <a:ext uri="{FF2B5EF4-FFF2-40B4-BE49-F238E27FC236}">
                <a16:creationId xmlns:a16="http://schemas.microsoft.com/office/drawing/2014/main" id="{892A8AB3-BF50-43F6-B58B-7A1199C86D7F}"/>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7" name="Rectangle 24">
            <a:extLst>
              <a:ext uri="{FF2B5EF4-FFF2-40B4-BE49-F238E27FC236}">
                <a16:creationId xmlns:a16="http://schemas.microsoft.com/office/drawing/2014/main" id="{14063B9B-295A-499C-BF9F-79DFEF52AEC0}"/>
              </a:ext>
            </a:extLst>
          </p:cNvPr>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10" name="Rectangle 9">
            <a:extLst>
              <a:ext uri="{FF2B5EF4-FFF2-40B4-BE49-F238E27FC236}">
                <a16:creationId xmlns:a16="http://schemas.microsoft.com/office/drawing/2014/main" id="{FECDE228-703F-4F76-9CC7-CF7527BD8927}"/>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Connecteur droit 10">
            <a:extLst>
              <a:ext uri="{FF2B5EF4-FFF2-40B4-BE49-F238E27FC236}">
                <a16:creationId xmlns:a16="http://schemas.microsoft.com/office/drawing/2014/main" id="{A295DF88-122B-4696-8C61-540F5F03D69C}"/>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a:extLst>
              <a:ext uri="{FF2B5EF4-FFF2-40B4-BE49-F238E27FC236}">
                <a16:creationId xmlns:a16="http://schemas.microsoft.com/office/drawing/2014/main" id="{D672934F-B1B7-4865-847B-6AE3FA3D895C}"/>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Ellipse 12">
            <a:extLst>
              <a:ext uri="{FF2B5EF4-FFF2-40B4-BE49-F238E27FC236}">
                <a16:creationId xmlns:a16="http://schemas.microsoft.com/office/drawing/2014/main" id="{8E01FD81-2D7D-4A69-B95A-6003CEFAEF05}"/>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Ellipse 13">
            <a:extLst>
              <a:ext uri="{FF2B5EF4-FFF2-40B4-BE49-F238E27FC236}">
                <a16:creationId xmlns:a16="http://schemas.microsoft.com/office/drawing/2014/main" id="{1C1C7AB0-F02B-4856-A68D-64E6D6EC1FC9}"/>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endParaRPr lang="en-US"/>
          </a:p>
        </p:txBody>
      </p:sp>
      <p:sp>
        <p:nvSpPr>
          <p:cNvPr id="8" name="Titr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fr-FR"/>
              <a:t>Modifiez le style du titre</a:t>
            </a:r>
            <a:endParaRPr lang="en-US"/>
          </a:p>
        </p:txBody>
      </p:sp>
      <p:sp>
        <p:nvSpPr>
          <p:cNvPr id="15" name="Espace réservé de la date 27">
            <a:extLst>
              <a:ext uri="{FF2B5EF4-FFF2-40B4-BE49-F238E27FC236}">
                <a16:creationId xmlns:a16="http://schemas.microsoft.com/office/drawing/2014/main" id="{51172BB6-C7CC-4EDF-8848-B35D6B07B2D8}"/>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79AC63C-538D-4A52-96C3-9E3384676745}"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24/05/2023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Espace réservé du pied de page 16">
            <a:extLst>
              <a:ext uri="{FF2B5EF4-FFF2-40B4-BE49-F238E27FC236}">
                <a16:creationId xmlns:a16="http://schemas.microsoft.com/office/drawing/2014/main" id="{345B4C63-7213-4EAC-A2F8-ED84E5AFADB6}"/>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7" name="Espace réservé du numéro de diapositive 28">
            <a:extLst>
              <a:ext uri="{FF2B5EF4-FFF2-40B4-BE49-F238E27FC236}">
                <a16:creationId xmlns:a16="http://schemas.microsoft.com/office/drawing/2014/main" id="{44FB6832-0E0D-4021-B275-D7ED84B93073}"/>
              </a:ext>
            </a:extLst>
          </p:cNvPr>
          <p:cNvSpPr>
            <a:spLocks noGrp="1"/>
          </p:cNvSpPr>
          <p:nvPr>
            <p:ph type="sldNum" sz="quarter" idx="12"/>
          </p:nvPr>
        </p:nvSpPr>
        <p:spPr>
          <a:xfrm>
            <a:off x="4343400" y="2198688"/>
            <a:ext cx="457200" cy="441325"/>
          </a:xfrm>
        </p:spPr>
        <p:txBody>
          <a:bodyPr/>
          <a:lstStyle>
            <a:lvl1pPr fontAlgn="base">
              <a:spcBef>
                <a:spcPct val="0"/>
              </a:spcBef>
              <a:spcAft>
                <a:spcPct val="0"/>
              </a:spcAft>
              <a:defRPr>
                <a:solidFill>
                  <a:srgbClr val="8CADAE">
                    <a:shade val="75000"/>
                  </a:srgbClr>
                </a:solidFill>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ADB47243-1BBD-4299-A444-D43D69E2EFBB}"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296741794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lang="fr-FR"/>
              <a:t>Modifiez le style du titre</a:t>
            </a:r>
            <a:endParaRPr lang="en-US"/>
          </a:p>
        </p:txBody>
      </p:sp>
      <p:sp>
        <p:nvSpPr>
          <p:cNvPr id="8" name="Espace réservé du contenu 7"/>
          <p:cNvSpPr>
            <a:spLocks noGrp="1"/>
          </p:cNvSpPr>
          <p:nvPr>
            <p:ph sz="quarter" idx="1"/>
          </p:nvPr>
        </p:nvSpPr>
        <p:spPr>
          <a:xfrm>
            <a:off x="301752" y="1527048"/>
            <a:ext cx="850392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FBDA6F34-AF53-463C-BD99-BCF52CA77367}"/>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033CE7-16F1-411B-BAEE-03E8273BC324}"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24/05/2023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pied de page 4">
            <a:extLst>
              <a:ext uri="{FF2B5EF4-FFF2-40B4-BE49-F238E27FC236}">
                <a16:creationId xmlns:a16="http://schemas.microsoft.com/office/drawing/2014/main" id="{7BF00B6C-B41E-490D-8DE1-C2DE3F05B40F}"/>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numéro de diapositive 5">
            <a:extLst>
              <a:ext uri="{FF2B5EF4-FFF2-40B4-BE49-F238E27FC236}">
                <a16:creationId xmlns:a16="http://schemas.microsoft.com/office/drawing/2014/main" id="{927CEA3C-112F-4637-A6EB-2D4A9349EBE9}"/>
              </a:ext>
            </a:extLst>
          </p:cNvPr>
          <p:cNvSpPr>
            <a:spLocks noGrp="1"/>
          </p:cNvSpPr>
          <p:nvPr>
            <p:ph type="sldNum" sz="quarter" idx="12"/>
          </p:nvPr>
        </p:nvSpPr>
        <p:spPr>
          <a:xfrm>
            <a:off x="4362450" y="1027113"/>
            <a:ext cx="457200" cy="441325"/>
          </a:xfrm>
        </p:spPr>
        <p:txBody>
          <a:bodyPr/>
          <a:lstStyle>
            <a:lvl1pP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CE25AA4-8514-4A7A-8CDC-1C95D91E12D9}"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597075683"/>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2CEB6C33-95F9-4CA4-9EFC-2C5ABFB0B8F3}"/>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5" name="Rectangle 20">
            <a:extLst>
              <a:ext uri="{FF2B5EF4-FFF2-40B4-BE49-F238E27FC236}">
                <a16:creationId xmlns:a16="http://schemas.microsoft.com/office/drawing/2014/main" id="{53003053-D7F1-42C9-98A7-13CA10614648}"/>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6" name="Rectangle 23">
            <a:extLst>
              <a:ext uri="{FF2B5EF4-FFF2-40B4-BE49-F238E27FC236}">
                <a16:creationId xmlns:a16="http://schemas.microsoft.com/office/drawing/2014/main" id="{E1521AAA-EBDE-48C9-9C2E-B18BD3EEE7F8}"/>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7" name="Rectangle 24">
            <a:extLst>
              <a:ext uri="{FF2B5EF4-FFF2-40B4-BE49-F238E27FC236}">
                <a16:creationId xmlns:a16="http://schemas.microsoft.com/office/drawing/2014/main" id="{030B609A-9506-489D-AACA-4A96A337DAEA}"/>
              </a:ext>
            </a:extLst>
          </p:cNvPr>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8" name="Rectangle 25">
            <a:extLst>
              <a:ext uri="{FF2B5EF4-FFF2-40B4-BE49-F238E27FC236}">
                <a16:creationId xmlns:a16="http://schemas.microsoft.com/office/drawing/2014/main" id="{0A4E204D-EC00-47F7-9056-F8728D3F4135}"/>
              </a:ext>
            </a:extLst>
          </p:cNvPr>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9" name="Rectangle 26">
            <a:extLst>
              <a:ext uri="{FF2B5EF4-FFF2-40B4-BE49-F238E27FC236}">
                <a16:creationId xmlns:a16="http://schemas.microsoft.com/office/drawing/2014/main" id="{B2BC4506-07C9-449F-A914-8968E43009D2}"/>
              </a:ext>
            </a:extLst>
          </p:cNvPr>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10" name="Rectangle 9">
            <a:extLst>
              <a:ext uri="{FF2B5EF4-FFF2-40B4-BE49-F238E27FC236}">
                <a16:creationId xmlns:a16="http://schemas.microsoft.com/office/drawing/2014/main" id="{E98EA9CD-4677-4D14-83A5-34741F5460B8}"/>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a:extLst>
              <a:ext uri="{FF2B5EF4-FFF2-40B4-BE49-F238E27FC236}">
                <a16:creationId xmlns:a16="http://schemas.microsoft.com/office/drawing/2014/main" id="{EBAF5F12-E530-409C-B26F-B14B2E9A7342}"/>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Connecteur droit 11">
            <a:extLst>
              <a:ext uri="{FF2B5EF4-FFF2-40B4-BE49-F238E27FC236}">
                <a16:creationId xmlns:a16="http://schemas.microsoft.com/office/drawing/2014/main" id="{07D78092-992D-48A0-A15C-EFB0C77153AD}"/>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Ellipse 12">
            <a:extLst>
              <a:ext uri="{FF2B5EF4-FFF2-40B4-BE49-F238E27FC236}">
                <a16:creationId xmlns:a16="http://schemas.microsoft.com/office/drawing/2014/main" id="{014A3FF4-6799-40C3-BB3B-E1074FA455FD}"/>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Ellipse 13">
            <a:extLst>
              <a:ext uri="{FF2B5EF4-FFF2-40B4-BE49-F238E27FC236}">
                <a16:creationId xmlns:a16="http://schemas.microsoft.com/office/drawing/2014/main" id="{C7639534-F83E-4C62-95BE-98977EEA665C}"/>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Espace réservé du texte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Modifiez les styles du texte du masque</a:t>
            </a:r>
          </a:p>
        </p:txBody>
      </p:sp>
      <p:sp>
        <p:nvSpPr>
          <p:cNvPr id="2" name="Titr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fr-FR"/>
              <a:t>Modifiez le style du titre</a:t>
            </a:r>
            <a:endParaRPr lang="en-US"/>
          </a:p>
        </p:txBody>
      </p:sp>
      <p:sp>
        <p:nvSpPr>
          <p:cNvPr id="15" name="Espace réservé du pied de page 4">
            <a:extLst>
              <a:ext uri="{FF2B5EF4-FFF2-40B4-BE49-F238E27FC236}">
                <a16:creationId xmlns:a16="http://schemas.microsoft.com/office/drawing/2014/main" id="{F1FE9DE0-934A-41C0-9FE2-BCE3BBFABB43}"/>
              </a:ext>
            </a:extLst>
          </p:cNvPr>
          <p:cNvSpPr>
            <a:spLocks noGrp="1"/>
          </p:cNvSpPr>
          <p:nvPr>
            <p:ph type="ftr" sz="quarter" idx="10"/>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Espace réservé de la date 3">
            <a:extLst>
              <a:ext uri="{FF2B5EF4-FFF2-40B4-BE49-F238E27FC236}">
                <a16:creationId xmlns:a16="http://schemas.microsoft.com/office/drawing/2014/main" id="{6AF42A5C-C983-4AEE-8672-DFAE714CADE4}"/>
              </a:ext>
            </a:extLst>
          </p:cNvPr>
          <p:cNvSpPr>
            <a:spLocks noGrp="1"/>
          </p:cNvSpPr>
          <p:nvPr>
            <p:ph type="dt" sz="half" idx="11"/>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255B52D-C82F-4CAF-A9F9-1B185E34243E}"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24/05/2023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7" name="Espace réservé du numéro de diapositive 5">
            <a:extLst>
              <a:ext uri="{FF2B5EF4-FFF2-40B4-BE49-F238E27FC236}">
                <a16:creationId xmlns:a16="http://schemas.microsoft.com/office/drawing/2014/main" id="{2CFE8DB5-6E85-4CA0-B4E2-16F61C8FE30A}"/>
              </a:ext>
            </a:extLst>
          </p:cNvPr>
          <p:cNvSpPr>
            <a:spLocks noGrp="1"/>
          </p:cNvSpPr>
          <p:nvPr>
            <p:ph type="sldNum" sz="quarter" idx="12"/>
          </p:nvPr>
        </p:nvSpPr>
        <p:spPr>
          <a:xfrm>
            <a:off x="4343400" y="2198688"/>
            <a:ext cx="457200" cy="441325"/>
          </a:xfrm>
        </p:spPr>
        <p:txBody>
          <a:bodyPr/>
          <a:lstStyle>
            <a:lvl1pPr fontAlgn="base">
              <a:spcBef>
                <a:spcPct val="0"/>
              </a:spcBef>
              <a:spcAft>
                <a:spcPct val="0"/>
              </a:spcAft>
              <a:defRPr>
                <a:solidFill>
                  <a:srgbClr val="8CADAE">
                    <a:shade val="75000"/>
                  </a:srgbClr>
                </a:solidFill>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0C86932D-580F-491B-978E-9441C68855F9}"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382310056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eux contenus">
    <p:bg>
      <p:bgPr>
        <a:solidFill>
          <a:schemeClr val="bg2"/>
        </a:solidFill>
        <a:effectLst/>
      </p:bgPr>
    </p:bg>
    <p:spTree>
      <p:nvGrpSpPr>
        <p:cNvPr id="1" name=""/>
        <p:cNvGrpSpPr/>
        <p:nvPr/>
      </p:nvGrpSpPr>
      <p:grpSpPr>
        <a:xfrm>
          <a:off x="0" y="0"/>
          <a:ext cx="0" cy="0"/>
          <a:chOff x="0" y="0"/>
          <a:chExt cx="0" cy="0"/>
        </a:xfrm>
      </p:grpSpPr>
      <p:sp>
        <p:nvSpPr>
          <p:cNvPr id="5" name="Connecteur droit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Titre 1"/>
          <p:cNvSpPr>
            <a:spLocks noGrp="1"/>
          </p:cNvSpPr>
          <p:nvPr>
            <p:ph type="title"/>
          </p:nvPr>
        </p:nvSpPr>
        <p:spPr>
          <a:xfrm>
            <a:off x="301752" y="228600"/>
            <a:ext cx="8534400" cy="758952"/>
          </a:xfrm>
        </p:spPr>
        <p:txBody>
          <a:bodyPr/>
          <a:lstStyle/>
          <a:p>
            <a:r>
              <a:rPr lang="fr-FR"/>
              <a:t>Modifiez le style du titre</a:t>
            </a:r>
            <a:endParaRPr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e la date 4">
            <a:extLst>
              <a:ext uri="{FF2B5EF4-FFF2-40B4-BE49-F238E27FC236}">
                <a16:creationId xmlns:a16="http://schemas.microsoft.com/office/drawing/2014/main" id="{5BD27FE7-D207-4B01-AB71-62C19464DF7F}"/>
              </a:ext>
            </a:extLst>
          </p:cNvPr>
          <p:cNvSpPr>
            <a:spLocks noGrp="1"/>
          </p:cNvSpPr>
          <p:nvPr>
            <p:ph type="dt" sz="half" idx="10"/>
          </p:nvPr>
        </p:nvSpPr>
        <p:spPr>
          <a:xfrm>
            <a:off x="5791200" y="6410325"/>
            <a:ext cx="3044825" cy="365125"/>
          </a:xfrm>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F4483D-1D6F-447D-98E6-B19339B5323D}"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24/05/2023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 name="Espace réservé du pied de page 5">
            <a:extLst>
              <a:ext uri="{FF2B5EF4-FFF2-40B4-BE49-F238E27FC236}">
                <a16:creationId xmlns:a16="http://schemas.microsoft.com/office/drawing/2014/main" id="{6DF48E78-1456-463A-BA09-84175FE4946C}"/>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 name="Espace réservé du numéro de diapositive 6">
            <a:extLst>
              <a:ext uri="{FF2B5EF4-FFF2-40B4-BE49-F238E27FC236}">
                <a16:creationId xmlns:a16="http://schemas.microsoft.com/office/drawing/2014/main" id="{5EA8AD47-D04A-4DC2-A12D-C2C9B8E9055E}"/>
              </a:ext>
            </a:extLst>
          </p:cNvPr>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BD5224E2-BB0C-4B19-A67C-1DFEF401ED0B}"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76413089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Pr>
        <a:solidFill>
          <a:schemeClr val="bg2"/>
        </a:solidFill>
        <a:effectLst/>
      </p:bgPr>
    </p:bg>
    <p:spTree>
      <p:nvGrpSpPr>
        <p:cNvPr id="1" name=""/>
        <p:cNvGrpSpPr/>
        <p:nvPr/>
      </p:nvGrpSpPr>
      <p:grpSpPr>
        <a:xfrm>
          <a:off x="0" y="0"/>
          <a:ext cx="0" cy="0"/>
          <a:chOff x="0" y="0"/>
          <a:chExt cx="0" cy="0"/>
        </a:xfrm>
      </p:grpSpPr>
      <p:sp>
        <p:nvSpPr>
          <p:cNvPr id="7" name="Connecteur droit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20">
            <a:extLst>
              <a:ext uri="{FF2B5EF4-FFF2-40B4-BE49-F238E27FC236}">
                <a16:creationId xmlns:a16="http://schemas.microsoft.com/office/drawing/2014/main" id="{41050AE4-3222-40FD-88CB-A78DAC5618DE}"/>
              </a:ext>
            </a:extLst>
          </p:cNvPr>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9" name="Rectangle 23">
            <a:extLst>
              <a:ext uri="{FF2B5EF4-FFF2-40B4-BE49-F238E27FC236}">
                <a16:creationId xmlns:a16="http://schemas.microsoft.com/office/drawing/2014/main" id="{235EB5BD-677A-4E66-BE44-31D52C3C9505}"/>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10" name="Rectangle 24">
            <a:extLst>
              <a:ext uri="{FF2B5EF4-FFF2-40B4-BE49-F238E27FC236}">
                <a16:creationId xmlns:a16="http://schemas.microsoft.com/office/drawing/2014/main" id="{EAC7707E-4FE9-4D8B-A56F-CA8F09F1B436}"/>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11" name="Rectangle 25">
            <a:extLst>
              <a:ext uri="{FF2B5EF4-FFF2-40B4-BE49-F238E27FC236}">
                <a16:creationId xmlns:a16="http://schemas.microsoft.com/office/drawing/2014/main" id="{540185A3-9C5D-4F76-9B8E-1F60B8C778E2}"/>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12" name="Rectangle 11">
            <a:extLst>
              <a:ext uri="{FF2B5EF4-FFF2-40B4-BE49-F238E27FC236}">
                <a16:creationId xmlns:a16="http://schemas.microsoft.com/office/drawing/2014/main" id="{4F15088F-D6CD-4DB7-B305-14B9004141EC}"/>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a:extLst>
              <a:ext uri="{FF2B5EF4-FFF2-40B4-BE49-F238E27FC236}">
                <a16:creationId xmlns:a16="http://schemas.microsoft.com/office/drawing/2014/main" id="{BA7D7896-B08F-48EA-917B-F5EF5C25C671}"/>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Connecteur droit 13">
            <a:extLst>
              <a:ext uri="{FF2B5EF4-FFF2-40B4-BE49-F238E27FC236}">
                <a16:creationId xmlns:a16="http://schemas.microsoft.com/office/drawing/2014/main" id="{96F0839E-E74E-4093-BB73-C42348825DF5}"/>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a:extLst>
              <a:ext uri="{FF2B5EF4-FFF2-40B4-BE49-F238E27FC236}">
                <a16:creationId xmlns:a16="http://schemas.microsoft.com/office/drawing/2014/main" id="{400FEECE-1231-4973-B4D5-7110F5661DE6}"/>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6" name="Ellipse 15">
            <a:extLst>
              <a:ext uri="{FF2B5EF4-FFF2-40B4-BE49-F238E27FC236}">
                <a16:creationId xmlns:a16="http://schemas.microsoft.com/office/drawing/2014/main" id="{822EB3C6-7D50-4A52-A281-DBD0D96A8C92}"/>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Ellipse 16">
            <a:extLst>
              <a:ext uri="{FF2B5EF4-FFF2-40B4-BE49-F238E27FC236}">
                <a16:creationId xmlns:a16="http://schemas.microsoft.com/office/drawing/2014/main" id="{C8F5EEAC-795E-477B-8963-0D925700871B}"/>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fr-FR"/>
              <a:t>Modifiez les styles du texte du masque</a:t>
            </a:r>
          </a:p>
        </p:txBody>
      </p:sp>
      <p:sp>
        <p:nvSpPr>
          <p:cNvPr id="4" name="Espace réservé du texte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fr-FR"/>
              <a:t>Modifiez les styles du texte du masque</a:t>
            </a:r>
          </a:p>
        </p:txBody>
      </p:sp>
      <p:sp>
        <p:nvSpPr>
          <p:cNvPr id="24" name="Espace réservé du contenu 23"/>
          <p:cNvSpPr>
            <a:spLocks noGrp="1"/>
          </p:cNvSpPr>
          <p:nvPr>
            <p:ph sz="quarter" idx="2"/>
          </p:nvPr>
        </p:nvSpPr>
        <p:spPr>
          <a:xfrm>
            <a:off x="301752" y="2471383"/>
            <a:ext cx="4041648" cy="381840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6" name="Espace réservé du contenu 25"/>
          <p:cNvSpPr>
            <a:spLocks noGrp="1"/>
          </p:cNvSpPr>
          <p:nvPr>
            <p:ph sz="quarter" idx="4"/>
          </p:nvPr>
        </p:nvSpPr>
        <p:spPr>
          <a:xfrm>
            <a:off x="4800600" y="2471383"/>
            <a:ext cx="4038600" cy="382219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3" name="Titre 22"/>
          <p:cNvSpPr>
            <a:spLocks noGrp="1"/>
          </p:cNvSpPr>
          <p:nvPr>
            <p:ph type="title"/>
          </p:nvPr>
        </p:nvSpPr>
        <p:spPr/>
        <p:txBody>
          <a:bodyPr rtlCol="0"/>
          <a:lstStyle/>
          <a:p>
            <a:r>
              <a:rPr lang="fr-FR"/>
              <a:t>Modifiez le style du titre</a:t>
            </a:r>
            <a:endParaRPr lang="en-US"/>
          </a:p>
        </p:txBody>
      </p:sp>
      <p:sp>
        <p:nvSpPr>
          <p:cNvPr id="18" name="Espace réservé de la date 6">
            <a:extLst>
              <a:ext uri="{FF2B5EF4-FFF2-40B4-BE49-F238E27FC236}">
                <a16:creationId xmlns:a16="http://schemas.microsoft.com/office/drawing/2014/main" id="{9C3C316E-25C8-4224-B703-75F8EB7F43CD}"/>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FF7322-FB4E-4A3F-AC61-D16B7D1C05E0}"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24/05/2023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9" name="Espace réservé du pied de page 7">
            <a:extLst>
              <a:ext uri="{FF2B5EF4-FFF2-40B4-BE49-F238E27FC236}">
                <a16:creationId xmlns:a16="http://schemas.microsoft.com/office/drawing/2014/main" id="{F2023E5D-2046-48B4-975C-4E9391CA415F}"/>
              </a:ext>
            </a:extLst>
          </p:cNvPr>
          <p:cNvSpPr>
            <a:spLocks noGrp="1"/>
          </p:cNvSpPr>
          <p:nvPr>
            <p:ph type="ftr" sz="quarter" idx="11"/>
          </p:nvPr>
        </p:nvSpPr>
        <p:spPr>
          <a:xfrm>
            <a:off x="304800" y="6410325"/>
            <a:ext cx="3581400" cy="365125"/>
          </a:xfrm>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0" name="Espace réservé du numéro de diapositive 8">
            <a:extLst>
              <a:ext uri="{FF2B5EF4-FFF2-40B4-BE49-F238E27FC236}">
                <a16:creationId xmlns:a16="http://schemas.microsoft.com/office/drawing/2014/main" id="{0D0F24AA-B32E-4F33-8490-C7350B003CC0}"/>
              </a:ext>
            </a:extLst>
          </p:cNvPr>
          <p:cNvSpPr>
            <a:spLocks noGrp="1"/>
          </p:cNvSpPr>
          <p:nvPr>
            <p:ph type="sldNum" sz="quarter" idx="12"/>
          </p:nvPr>
        </p:nvSpPr>
        <p:spPr>
          <a:xfrm>
            <a:off x="4343400" y="1042988"/>
            <a:ext cx="457200" cy="441325"/>
          </a:xfrm>
        </p:spPr>
        <p:txBody>
          <a:bodyPr/>
          <a:lstStyle>
            <a:lvl1pPr algn="ct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017A58C-C343-438E-BEB4-FE0298673740}"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147990793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5800F656-1FF6-466A-872D-15BB14906491}"/>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CC3F406-04C8-4EF8-BC2C-A33077EC25E7}"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24/05/2023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4" name="Espace réservé du pied de page 3">
            <a:extLst>
              <a:ext uri="{FF2B5EF4-FFF2-40B4-BE49-F238E27FC236}">
                <a16:creationId xmlns:a16="http://schemas.microsoft.com/office/drawing/2014/main" id="{FE6526E2-D99B-4E30-A96F-06985653EE22}"/>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numéro de diapositive 4">
            <a:extLst>
              <a:ext uri="{FF2B5EF4-FFF2-40B4-BE49-F238E27FC236}">
                <a16:creationId xmlns:a16="http://schemas.microsoft.com/office/drawing/2014/main" id="{CF306884-BBDB-4DDD-9F33-4A2C2EFC4DBD}"/>
              </a:ext>
            </a:extLst>
          </p:cNvPr>
          <p:cNvSpPr>
            <a:spLocks noGrp="1"/>
          </p:cNvSpPr>
          <p:nvPr>
            <p:ph type="sldNum" sz="quarter" idx="12"/>
          </p:nvPr>
        </p:nvSpPr>
        <p:spPr>
          <a:xfrm>
            <a:off x="4343400" y="1036638"/>
            <a:ext cx="457200" cy="441325"/>
          </a:xfrm>
        </p:spPr>
        <p:txBody>
          <a:bodyPr/>
          <a:lstStyle>
            <a:lvl1pP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8B24FA9-D1F0-4B18-8442-0C827508324A}"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2896674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10364B54-BE42-4900-899A-0B667B8ED7EF}"/>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3" name="Rectangle 20">
            <a:extLst>
              <a:ext uri="{FF2B5EF4-FFF2-40B4-BE49-F238E27FC236}">
                <a16:creationId xmlns:a16="http://schemas.microsoft.com/office/drawing/2014/main" id="{F659AAAA-24A5-4A3A-A01C-8E9FC2BA360C}"/>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4" name="Rectangle 23">
            <a:extLst>
              <a:ext uri="{FF2B5EF4-FFF2-40B4-BE49-F238E27FC236}">
                <a16:creationId xmlns:a16="http://schemas.microsoft.com/office/drawing/2014/main" id="{F20DACF5-3FC9-415A-B199-3072D59056B5}"/>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5" name="Rectangle 24">
            <a:extLst>
              <a:ext uri="{FF2B5EF4-FFF2-40B4-BE49-F238E27FC236}">
                <a16:creationId xmlns:a16="http://schemas.microsoft.com/office/drawing/2014/main" id="{1AF7019C-C41C-4602-8A86-129AB300FBC0}"/>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6" name="Rectangle 5">
            <a:extLst>
              <a:ext uri="{FF2B5EF4-FFF2-40B4-BE49-F238E27FC236}">
                <a16:creationId xmlns:a16="http://schemas.microsoft.com/office/drawing/2014/main" id="{10E7E919-47EC-4C6E-B36D-8FD1343C7779}"/>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7" name="Rectangle 6">
            <a:extLst>
              <a:ext uri="{FF2B5EF4-FFF2-40B4-BE49-F238E27FC236}">
                <a16:creationId xmlns:a16="http://schemas.microsoft.com/office/drawing/2014/main" id="{14AA0557-129A-40EC-8687-4344A88B2A34}"/>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8" name="Espace réservé de la date 1">
            <a:extLst>
              <a:ext uri="{FF2B5EF4-FFF2-40B4-BE49-F238E27FC236}">
                <a16:creationId xmlns:a16="http://schemas.microsoft.com/office/drawing/2014/main" id="{C7B32DB1-0312-481A-B4C6-D71948C6BBD7}"/>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12B78C5-4914-4F1B-9310-C183B8DF9183}"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24/05/2023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9" name="Espace réservé du pied de page 2">
            <a:extLst>
              <a:ext uri="{FF2B5EF4-FFF2-40B4-BE49-F238E27FC236}">
                <a16:creationId xmlns:a16="http://schemas.microsoft.com/office/drawing/2014/main" id="{0148346A-1B2E-4C0C-8CD6-5F0FCAC92C9C}"/>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0" name="Espace réservé du numéro de diapositive 3">
            <a:extLst>
              <a:ext uri="{FF2B5EF4-FFF2-40B4-BE49-F238E27FC236}">
                <a16:creationId xmlns:a16="http://schemas.microsoft.com/office/drawing/2014/main" id="{D10686DF-EEC4-432C-B584-D75711A3343C}"/>
              </a:ext>
            </a:extLst>
          </p:cNvPr>
          <p:cNvSpPr>
            <a:spLocks noGrp="1"/>
          </p:cNvSpPr>
          <p:nvPr>
            <p:ph type="sldNum" sz="quarter" idx="12"/>
          </p:nvPr>
        </p:nvSpPr>
        <p:spPr>
          <a:xfrm>
            <a:off x="4267200" y="6324600"/>
            <a:ext cx="609600" cy="441325"/>
          </a:xfrm>
        </p:spPr>
        <p:txBody>
          <a:bodyPr/>
          <a:lstStyle>
            <a:lvl1pPr fontAlgn="base">
              <a:spcBef>
                <a:spcPct val="0"/>
              </a:spcBef>
              <a:spcAft>
                <a:spcPct val="0"/>
              </a:spcAft>
              <a:defRPr>
                <a:solidFill>
                  <a:srgbClr val="FFFFFF"/>
                </a:solidFill>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BE9DD5D7-53BD-4068-BB95-00F774207B77}" type="slidenum">
              <a:rPr kumimoji="0" lang="fr-BE" sz="16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3116082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91E1AA-3625-42C5-A614-0A1E95EDD906}"/>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20">
            <a:extLst>
              <a:ext uri="{FF2B5EF4-FFF2-40B4-BE49-F238E27FC236}">
                <a16:creationId xmlns:a16="http://schemas.microsoft.com/office/drawing/2014/main" id="{3CE454CF-61A6-412E-80A8-0BF36A3FAF76}"/>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7" name="Rectangle 23">
            <a:extLst>
              <a:ext uri="{FF2B5EF4-FFF2-40B4-BE49-F238E27FC236}">
                <a16:creationId xmlns:a16="http://schemas.microsoft.com/office/drawing/2014/main" id="{883DF1FC-A503-425A-83EC-877404344FA1}"/>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8" name="Rectangle 24">
            <a:extLst>
              <a:ext uri="{FF2B5EF4-FFF2-40B4-BE49-F238E27FC236}">
                <a16:creationId xmlns:a16="http://schemas.microsoft.com/office/drawing/2014/main" id="{458E6BFF-0542-4810-BD8A-9CA8C91D88BC}"/>
              </a:ext>
            </a:extLst>
          </p:cNvPr>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9" name="Rectangle 25">
            <a:extLst>
              <a:ext uri="{FF2B5EF4-FFF2-40B4-BE49-F238E27FC236}">
                <a16:creationId xmlns:a16="http://schemas.microsoft.com/office/drawing/2014/main" id="{FDA9AA23-6274-4DD8-ACC5-466174D2BB1C}"/>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10" name="Rectangle 9">
            <a:extLst>
              <a:ext uri="{FF2B5EF4-FFF2-40B4-BE49-F238E27FC236}">
                <a16:creationId xmlns:a16="http://schemas.microsoft.com/office/drawing/2014/main" id="{37EA42CA-4F57-4D75-8106-2409C0DBC0FC}"/>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Rectangle 10">
            <a:extLst>
              <a:ext uri="{FF2B5EF4-FFF2-40B4-BE49-F238E27FC236}">
                <a16:creationId xmlns:a16="http://schemas.microsoft.com/office/drawing/2014/main" id="{E7C57746-3279-40BD-A15E-2A2E9A4CDD41}"/>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Connecteur droit 11">
            <a:extLst>
              <a:ext uri="{FF2B5EF4-FFF2-40B4-BE49-F238E27FC236}">
                <a16:creationId xmlns:a16="http://schemas.microsoft.com/office/drawing/2014/main" id="{ECBB71B8-091E-4D9D-AF7E-9E3C78A4653A}"/>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Ellipse 12">
            <a:extLst>
              <a:ext uri="{FF2B5EF4-FFF2-40B4-BE49-F238E27FC236}">
                <a16:creationId xmlns:a16="http://schemas.microsoft.com/office/drawing/2014/main" id="{DEDF70F8-B7D6-41D4-971D-6F4F582691FB}"/>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Ellipse 13">
            <a:extLst>
              <a:ext uri="{FF2B5EF4-FFF2-40B4-BE49-F238E27FC236}">
                <a16:creationId xmlns:a16="http://schemas.microsoft.com/office/drawing/2014/main" id="{D270DEEB-3684-421D-8A89-3D67AB6028F1}"/>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a:extLst>
              <a:ext uri="{FF2B5EF4-FFF2-40B4-BE49-F238E27FC236}">
                <a16:creationId xmlns:a16="http://schemas.microsoft.com/office/drawing/2014/main" id="{814AD751-B8FD-4C56-88F1-E3E983044CE9}"/>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 name="Titr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fr-FR"/>
              <a:t>Modifiez le style du titre</a:t>
            </a:r>
            <a:endParaRPr lang="en-US"/>
          </a:p>
        </p:txBody>
      </p:sp>
      <p:sp>
        <p:nvSpPr>
          <p:cNvPr id="3" name="Espace réservé du texte 2"/>
          <p:cNvSpPr>
            <a:spLocks noGrp="1"/>
          </p:cNvSpPr>
          <p:nvPr>
            <p:ph type="body" idx="2"/>
          </p:nvPr>
        </p:nvSpPr>
        <p:spPr>
          <a:xfrm>
            <a:off x="381000" y="1981204"/>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fr-FR"/>
              <a:t>Modifiez les styles du texte du masque</a:t>
            </a:r>
          </a:p>
        </p:txBody>
      </p:sp>
      <p:sp>
        <p:nvSpPr>
          <p:cNvPr id="20" name="Espace réservé du contenu 19"/>
          <p:cNvSpPr>
            <a:spLocks noGrp="1"/>
          </p:cNvSpPr>
          <p:nvPr>
            <p:ph sz="quarter" idx="1"/>
          </p:nvPr>
        </p:nvSpPr>
        <p:spPr>
          <a:xfrm>
            <a:off x="3124200" y="685800"/>
            <a:ext cx="5638800" cy="5410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6" name="Espace réservé du numéro de diapositive 6">
            <a:extLst>
              <a:ext uri="{FF2B5EF4-FFF2-40B4-BE49-F238E27FC236}">
                <a16:creationId xmlns:a16="http://schemas.microsoft.com/office/drawing/2014/main" id="{A2C47F3B-56D7-4386-ABF3-5D9CFCD42C5D}"/>
              </a:ext>
            </a:extLst>
          </p:cNvPr>
          <p:cNvSpPr>
            <a:spLocks noGrp="1"/>
          </p:cNvSpPr>
          <p:nvPr>
            <p:ph type="sldNum" sz="quarter" idx="10"/>
          </p:nvPr>
        </p:nvSpPr>
        <p:spPr>
          <a:xfrm>
            <a:off x="1371600" y="312738"/>
            <a:ext cx="457200" cy="441325"/>
          </a:xfrm>
        </p:spPr>
        <p:txBody>
          <a:bodyPr/>
          <a:lstStyle>
            <a:lvl1pPr fontAlgn="base">
              <a:spcBef>
                <a:spcPct val="0"/>
              </a:spcBef>
              <a:spcAft>
                <a:spcPct val="0"/>
              </a:spcAft>
              <a:defRPr>
                <a:solidFill>
                  <a:srgbClr val="8CADAE">
                    <a:shade val="75000"/>
                  </a:srgbClr>
                </a:solidFill>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6FC1E52-94D5-4397-B09F-EBE8A521A148}"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17" name="Espace réservé de la date 4">
            <a:extLst>
              <a:ext uri="{FF2B5EF4-FFF2-40B4-BE49-F238E27FC236}">
                <a16:creationId xmlns:a16="http://schemas.microsoft.com/office/drawing/2014/main" id="{D95EAE5C-7692-4810-8273-871391D4F1CC}"/>
              </a:ext>
            </a:extLst>
          </p:cNvPr>
          <p:cNvSpPr>
            <a:spLocks noGrp="1"/>
          </p:cNvSpPr>
          <p:nvPr>
            <p:ph type="dt" sz="half" idx="11"/>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738E2DD-0D96-4F35-BE95-DE007F5623FE}"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24/05/2023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8" name="Espace réservé du pied de page 5">
            <a:extLst>
              <a:ext uri="{FF2B5EF4-FFF2-40B4-BE49-F238E27FC236}">
                <a16:creationId xmlns:a16="http://schemas.microsoft.com/office/drawing/2014/main" id="{BD248F1E-B4A9-4F93-890C-5F092D1FADEA}"/>
              </a:ext>
            </a:extLst>
          </p:cNvPr>
          <p:cNvSpPr>
            <a:spLocks noGrp="1"/>
          </p:cNvSpPr>
          <p:nvPr>
            <p:ph type="ftr" sz="quarter" idx="12"/>
          </p:nvPr>
        </p:nvSpPr>
        <p:spPr>
          <a:xfrm>
            <a:off x="301625" y="6410325"/>
            <a:ext cx="3382963" cy="366713"/>
          </a:xfrm>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234091883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A7CDA971-7C6D-4AB8-B7B5-1CFF6D352AF6}" type="datetime1">
              <a:rPr lang="fr-FR" smtClean="0"/>
              <a:pPr>
                <a:defRPr/>
              </a:pPr>
              <a:t>24/05/2023</a:t>
            </a:fld>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pPr>
              <a:defRPr/>
            </a:pPr>
            <a:fld id="{675115EA-CD7C-4C4D-9E8F-9A6CB548B626}" type="slidenum">
              <a:rPr lang="fr-FR"/>
              <a:pPr>
                <a:defRPr/>
              </a:pPr>
              <a:t>‹N°›</a:t>
            </a:fld>
            <a:endParaRPr lang="fr-FR"/>
          </a:p>
        </p:txBody>
      </p:sp>
    </p:spTree>
    <p:extLst>
      <p:ext uri="{BB962C8B-B14F-4D97-AF65-F5344CB8AC3E}">
        <p14:creationId xmlns:p14="http://schemas.microsoft.com/office/powerpoint/2010/main" val="4121958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4">
            <a:extLst>
              <a:ext uri="{FF2B5EF4-FFF2-40B4-BE49-F238E27FC236}">
                <a16:creationId xmlns:a16="http://schemas.microsoft.com/office/drawing/2014/main" id="{D2AC1E4B-2A48-4A26-8A52-C00D76EC955A}"/>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20">
            <a:extLst>
              <a:ext uri="{FF2B5EF4-FFF2-40B4-BE49-F238E27FC236}">
                <a16:creationId xmlns:a16="http://schemas.microsoft.com/office/drawing/2014/main" id="{2EFF2382-01EF-43C6-BF24-BB36C3B25C00}"/>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7" name="Rectangle 23">
            <a:extLst>
              <a:ext uri="{FF2B5EF4-FFF2-40B4-BE49-F238E27FC236}">
                <a16:creationId xmlns:a16="http://schemas.microsoft.com/office/drawing/2014/main" id="{FB675FE5-8048-4C02-BB2A-A8B7DAF18546}"/>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8" name="Rectangle 24">
            <a:extLst>
              <a:ext uri="{FF2B5EF4-FFF2-40B4-BE49-F238E27FC236}">
                <a16:creationId xmlns:a16="http://schemas.microsoft.com/office/drawing/2014/main" id="{41F28B94-0B1F-425B-9668-D884D4CFE01E}"/>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9" name="Rectangle 25">
            <a:extLst>
              <a:ext uri="{FF2B5EF4-FFF2-40B4-BE49-F238E27FC236}">
                <a16:creationId xmlns:a16="http://schemas.microsoft.com/office/drawing/2014/main" id="{22114EA5-75AE-47CC-9EA6-7038947D6F02}"/>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10" name="Rectangle 9">
            <a:extLst>
              <a:ext uri="{FF2B5EF4-FFF2-40B4-BE49-F238E27FC236}">
                <a16:creationId xmlns:a16="http://schemas.microsoft.com/office/drawing/2014/main" id="{FA27AA6E-4795-4FB9-82CE-C489E57C11E0}"/>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a:extLst>
              <a:ext uri="{FF2B5EF4-FFF2-40B4-BE49-F238E27FC236}">
                <a16:creationId xmlns:a16="http://schemas.microsoft.com/office/drawing/2014/main" id="{47BB2988-B7FF-4D13-9016-0B8410C5B331}"/>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Rectangle 11">
            <a:extLst>
              <a:ext uri="{FF2B5EF4-FFF2-40B4-BE49-F238E27FC236}">
                <a16:creationId xmlns:a16="http://schemas.microsoft.com/office/drawing/2014/main" id="{2AE0569E-8B96-4AC4-9667-210BE9752A2D}"/>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Ellipse 12">
            <a:extLst>
              <a:ext uri="{FF2B5EF4-FFF2-40B4-BE49-F238E27FC236}">
                <a16:creationId xmlns:a16="http://schemas.microsoft.com/office/drawing/2014/main" id="{0B3D04AD-E24A-49DE-9B3B-586A6FB73575}"/>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Ellipse 13">
            <a:extLst>
              <a:ext uri="{FF2B5EF4-FFF2-40B4-BE49-F238E27FC236}">
                <a16:creationId xmlns:a16="http://schemas.microsoft.com/office/drawing/2014/main" id="{5A822AB1-E2D0-4887-AAAF-2E464A34CB54}"/>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a:extLst>
              <a:ext uri="{FF2B5EF4-FFF2-40B4-BE49-F238E27FC236}">
                <a16:creationId xmlns:a16="http://schemas.microsoft.com/office/drawing/2014/main" id="{FD92DA88-2BEF-4E40-8A4A-335C8DC856FB}"/>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fr-FR"/>
              <a:t>Modifiez le style du titre</a:t>
            </a:r>
            <a:endParaRPr lang="en-US"/>
          </a:p>
        </p:txBody>
      </p:sp>
      <p:sp>
        <p:nvSpPr>
          <p:cNvPr id="3" name="Espace réservé pour une image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fr-FR"/>
              <a:t>Modifiez les styles du texte du masque</a:t>
            </a:r>
          </a:p>
        </p:txBody>
      </p:sp>
      <p:sp>
        <p:nvSpPr>
          <p:cNvPr id="16" name="Espace réservé du numéro de diapositive 6">
            <a:extLst>
              <a:ext uri="{FF2B5EF4-FFF2-40B4-BE49-F238E27FC236}">
                <a16:creationId xmlns:a16="http://schemas.microsoft.com/office/drawing/2014/main" id="{CA49BEE9-ADEB-4C0B-ABC7-FE5E625C6896}"/>
              </a:ext>
            </a:extLst>
          </p:cNvPr>
          <p:cNvSpPr>
            <a:spLocks noGrp="1"/>
          </p:cNvSpPr>
          <p:nvPr>
            <p:ph type="sldNum" sz="quarter" idx="10"/>
          </p:nvPr>
        </p:nvSpPr>
        <p:spPr>
          <a:xfrm>
            <a:off x="1371600" y="312738"/>
            <a:ext cx="457200" cy="441325"/>
          </a:xfrm>
        </p:spPr>
        <p:txBody>
          <a:bodyPr/>
          <a:lstStyle>
            <a:lvl1pP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728DC3E-FF80-489E-AC52-5F73E993B16C}"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17" name="Espace réservé de la date 4">
            <a:extLst>
              <a:ext uri="{FF2B5EF4-FFF2-40B4-BE49-F238E27FC236}">
                <a16:creationId xmlns:a16="http://schemas.microsoft.com/office/drawing/2014/main" id="{4B8B587A-1C88-44EB-80E0-E8B05C3BAA03}"/>
              </a:ext>
            </a:extLst>
          </p:cNvPr>
          <p:cNvSpPr>
            <a:spLocks noGrp="1"/>
          </p:cNvSpPr>
          <p:nvPr>
            <p:ph type="dt" sz="half" idx="11"/>
          </p:nvPr>
        </p:nvSpPr>
        <p:spPr>
          <a:xfrm>
            <a:off x="5788025" y="6405563"/>
            <a:ext cx="3044825" cy="365125"/>
          </a:xfrm>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160B2C4-C01F-4F7F-AC76-DC73C7EC94BA}"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24/05/2023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8" name="Espace réservé du pied de page 5">
            <a:extLst>
              <a:ext uri="{FF2B5EF4-FFF2-40B4-BE49-F238E27FC236}">
                <a16:creationId xmlns:a16="http://schemas.microsoft.com/office/drawing/2014/main" id="{80784328-3F62-41BF-A432-D4B7D9E1278D}"/>
              </a:ext>
            </a:extLst>
          </p:cNvPr>
          <p:cNvSpPr>
            <a:spLocks noGrp="1"/>
          </p:cNvSpPr>
          <p:nvPr>
            <p:ph type="ftr" sz="quarter" idx="12"/>
          </p:nvPr>
        </p:nvSpPr>
        <p:spPr>
          <a:xfrm>
            <a:off x="301625" y="6410325"/>
            <a:ext cx="3584575" cy="366713"/>
          </a:xfrm>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8265837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9C74BF5D-BC09-4D2A-91B9-FD38A2328829}"/>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D4209A6-4C32-4210-A94B-627DE3E24467}"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24/05/2023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pied de page 4">
            <a:extLst>
              <a:ext uri="{FF2B5EF4-FFF2-40B4-BE49-F238E27FC236}">
                <a16:creationId xmlns:a16="http://schemas.microsoft.com/office/drawing/2014/main" id="{983291FE-E153-4F82-81C5-28B04DEC1D3C}"/>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numéro de diapositive 5">
            <a:extLst>
              <a:ext uri="{FF2B5EF4-FFF2-40B4-BE49-F238E27FC236}">
                <a16:creationId xmlns:a16="http://schemas.microsoft.com/office/drawing/2014/main" id="{7057BEEE-3ACB-4807-9C4C-4332A763E4F3}"/>
              </a:ext>
            </a:extLst>
          </p:cNvPr>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C109502-E985-4CA4-A952-3038EF3068F0}"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142964027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C5EBCBDA-1BF6-45C9-AC2E-A1233F1085FB}"/>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5" name="Rectangle 20">
            <a:extLst>
              <a:ext uri="{FF2B5EF4-FFF2-40B4-BE49-F238E27FC236}">
                <a16:creationId xmlns:a16="http://schemas.microsoft.com/office/drawing/2014/main" id="{DA245C48-841C-47A2-951B-87901FE52AFD}"/>
              </a:ext>
            </a:extLst>
          </p:cNvPr>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6" name="Rectangle 23">
            <a:extLst>
              <a:ext uri="{FF2B5EF4-FFF2-40B4-BE49-F238E27FC236}">
                <a16:creationId xmlns:a16="http://schemas.microsoft.com/office/drawing/2014/main" id="{81578D9B-B417-43A4-A887-C9D678F1BA55}"/>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7" name="Rectangle 24">
            <a:extLst>
              <a:ext uri="{FF2B5EF4-FFF2-40B4-BE49-F238E27FC236}">
                <a16:creationId xmlns:a16="http://schemas.microsoft.com/office/drawing/2014/main" id="{6B02007D-6BCE-4700-9026-6B3E7F224C4C}"/>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8" name="Rectangle 7">
            <a:extLst>
              <a:ext uri="{FF2B5EF4-FFF2-40B4-BE49-F238E27FC236}">
                <a16:creationId xmlns:a16="http://schemas.microsoft.com/office/drawing/2014/main" id="{0DB51353-17E1-41C3-9F47-5B24AF1D0BC1}"/>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a:extLst>
              <a:ext uri="{FF2B5EF4-FFF2-40B4-BE49-F238E27FC236}">
                <a16:creationId xmlns:a16="http://schemas.microsoft.com/office/drawing/2014/main" id="{83C15621-1EB0-4A35-95BA-7CAB5F448B00}"/>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Connecteur droit 9">
            <a:extLst>
              <a:ext uri="{FF2B5EF4-FFF2-40B4-BE49-F238E27FC236}">
                <a16:creationId xmlns:a16="http://schemas.microsoft.com/office/drawing/2014/main" id="{89FA05AB-5273-4F61-93A6-AFFE989AACFD}"/>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Ellipse 10">
            <a:extLst>
              <a:ext uri="{FF2B5EF4-FFF2-40B4-BE49-F238E27FC236}">
                <a16:creationId xmlns:a16="http://schemas.microsoft.com/office/drawing/2014/main" id="{1B3731E4-25C7-4E1E-B1A7-1854990D305D}"/>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Ellipse 11">
            <a:extLst>
              <a:ext uri="{FF2B5EF4-FFF2-40B4-BE49-F238E27FC236}">
                <a16:creationId xmlns:a16="http://schemas.microsoft.com/office/drawing/2014/main" id="{CC3D8D4C-0073-484A-BF6E-2CA3586618B4}"/>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re vertical 1"/>
          <p:cNvSpPr>
            <a:spLocks noGrp="1"/>
          </p:cNvSpPr>
          <p:nvPr>
            <p:ph type="title" orient="vert"/>
          </p:nvPr>
        </p:nvSpPr>
        <p:spPr>
          <a:xfrm>
            <a:off x="7391400" y="304805"/>
            <a:ext cx="1447800" cy="5851525"/>
          </a:xfrm>
        </p:spPr>
        <p:txBody>
          <a:bodyPr vert="eaVert"/>
          <a:lstStyle/>
          <a:p>
            <a:r>
              <a:rPr lang="fr-FR"/>
              <a:t>Modifiez le style du titre</a:t>
            </a:r>
            <a:endParaRPr lang="en-US"/>
          </a:p>
        </p:txBody>
      </p:sp>
      <p:sp>
        <p:nvSpPr>
          <p:cNvPr id="13" name="Espace réservé du numéro de diapositive 5">
            <a:extLst>
              <a:ext uri="{FF2B5EF4-FFF2-40B4-BE49-F238E27FC236}">
                <a16:creationId xmlns:a16="http://schemas.microsoft.com/office/drawing/2014/main" id="{65A68D7B-8EF4-4613-ADA9-78C31D61E959}"/>
              </a:ext>
            </a:extLst>
          </p:cNvPr>
          <p:cNvSpPr>
            <a:spLocks noGrp="1"/>
          </p:cNvSpPr>
          <p:nvPr>
            <p:ph type="sldNum" sz="quarter" idx="10"/>
          </p:nvPr>
        </p:nvSpPr>
        <p:spPr>
          <a:xfrm>
            <a:off x="6915150" y="3009900"/>
            <a:ext cx="457200" cy="441325"/>
          </a:xfrm>
        </p:spPr>
        <p:txBody>
          <a:bodyPr/>
          <a:lstStyle>
            <a:lvl1pP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013E826-EE2C-4A7C-A69E-933B5D3158F3}"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14" name="Espace réservé de la date 3">
            <a:extLst>
              <a:ext uri="{FF2B5EF4-FFF2-40B4-BE49-F238E27FC236}">
                <a16:creationId xmlns:a16="http://schemas.microsoft.com/office/drawing/2014/main" id="{C82F60A7-A9CE-4D44-A3BC-05A1B5969B57}"/>
              </a:ext>
            </a:extLst>
          </p:cNvPr>
          <p:cNvSpPr>
            <a:spLocks noGrp="1"/>
          </p:cNvSpPr>
          <p:nvPr>
            <p:ph type="dt" sz="half" idx="11"/>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7C3281B-9DC2-42D8-ABF9-1A3FD72D26E8}"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24/05/2023</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5" name="Espace réservé du pied de page 4">
            <a:extLst>
              <a:ext uri="{FF2B5EF4-FFF2-40B4-BE49-F238E27FC236}">
                <a16:creationId xmlns:a16="http://schemas.microsoft.com/office/drawing/2014/main" id="{ABF893A8-91FE-4B7C-82EF-D2DE92DDF1D0}"/>
              </a:ext>
            </a:extLst>
          </p:cNvPr>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408667320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7" name="Espace réservé de la date 13"/>
          <p:cNvSpPr>
            <a:spLocks noGrp="1"/>
          </p:cNvSpPr>
          <p:nvPr>
            <p:ph type="dt" sz="half" idx="10"/>
          </p:nvPr>
        </p:nvSpPr>
        <p:spPr/>
        <p:txBody>
          <a:bodyPr/>
          <a:lstStyle>
            <a:lvl1pPr>
              <a:defRPr/>
            </a:lvl1pPr>
          </a:lstStyle>
          <a:p>
            <a:pPr>
              <a:defRPr/>
            </a:pPr>
            <a:fld id="{2C96E517-18B0-42A9-9B1C-4C05182764DE}" type="datetime1">
              <a:rPr lang="fr-FR" smtClean="0"/>
              <a:pPr>
                <a:defRPr/>
              </a:pPr>
              <a:t>24/05/2023</a:t>
            </a:fld>
            <a:endParaRPr lang="fr-FR"/>
          </a:p>
        </p:txBody>
      </p:sp>
      <p:sp>
        <p:nvSpPr>
          <p:cNvPr id="8" name="Espace réservé du pied de page 2"/>
          <p:cNvSpPr>
            <a:spLocks noGrp="1"/>
          </p:cNvSpPr>
          <p:nvPr>
            <p:ph type="ftr" sz="quarter" idx="11"/>
          </p:nvPr>
        </p:nvSpPr>
        <p:spPr/>
        <p:txBody>
          <a:bodyPr/>
          <a:lstStyle>
            <a:lvl1pPr>
              <a:defRPr/>
            </a:lvl1pPr>
          </a:lstStyle>
          <a:p>
            <a:pPr>
              <a:defRPr/>
            </a:pPr>
            <a:endParaRPr lang="fr-FR"/>
          </a:p>
        </p:txBody>
      </p:sp>
      <p:sp>
        <p:nvSpPr>
          <p:cNvPr id="9" name="Espace réservé du numéro de diapositive 22"/>
          <p:cNvSpPr>
            <a:spLocks noGrp="1"/>
          </p:cNvSpPr>
          <p:nvPr>
            <p:ph type="sldNum" sz="quarter" idx="12"/>
          </p:nvPr>
        </p:nvSpPr>
        <p:spPr/>
        <p:txBody>
          <a:bodyPr/>
          <a:lstStyle>
            <a:lvl1pPr>
              <a:defRPr/>
            </a:lvl1pPr>
          </a:lstStyle>
          <a:p>
            <a:pPr>
              <a:defRPr/>
            </a:pPr>
            <a:fld id="{511B2BAD-FB24-455D-B4B5-9814CCE915A4}" type="slidenum">
              <a:rPr lang="fr-FR"/>
              <a:pPr>
                <a:defRPr/>
              </a:pPr>
              <a:t>‹N°›</a:t>
            </a:fld>
            <a:endParaRPr lang="fr-FR"/>
          </a:p>
        </p:txBody>
      </p:sp>
    </p:spTree>
    <p:extLst>
      <p:ext uri="{BB962C8B-B14F-4D97-AF65-F5344CB8AC3E}">
        <p14:creationId xmlns:p14="http://schemas.microsoft.com/office/powerpoint/2010/main" val="2747579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fld id="{475B8C90-8973-46F4-81FF-9D5932772AC8}" type="datetime1">
              <a:rPr lang="fr-FR" smtClean="0"/>
              <a:pPr>
                <a:defRPr/>
              </a:pPr>
              <a:t>24/05/2023</a:t>
            </a:fld>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22"/>
          <p:cNvSpPr>
            <a:spLocks noGrp="1"/>
          </p:cNvSpPr>
          <p:nvPr>
            <p:ph type="sldNum" sz="quarter" idx="12"/>
          </p:nvPr>
        </p:nvSpPr>
        <p:spPr/>
        <p:txBody>
          <a:bodyPr/>
          <a:lstStyle>
            <a:lvl1pPr>
              <a:defRPr/>
            </a:lvl1pPr>
          </a:lstStyle>
          <a:p>
            <a:pPr>
              <a:defRPr/>
            </a:pPr>
            <a:fld id="{DB984F8C-6B2F-4A9A-A43E-8F0D83C117A8}" type="slidenum">
              <a:rPr lang="fr-FR"/>
              <a:pPr>
                <a:defRPr/>
              </a:pPr>
              <a:t>‹N°›</a:t>
            </a:fld>
            <a:endParaRPr lang="fr-FR"/>
          </a:p>
        </p:txBody>
      </p:sp>
    </p:spTree>
    <p:extLst>
      <p:ext uri="{BB962C8B-B14F-4D97-AF65-F5344CB8AC3E}">
        <p14:creationId xmlns:p14="http://schemas.microsoft.com/office/powerpoint/2010/main" val="30028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a:defRPr/>
            </a:pPr>
            <a:fld id="{84098FEA-0D27-4D1A-A7F1-45615635B450}" type="datetime1">
              <a:rPr lang="fr-FR" smtClean="0"/>
              <a:pPr>
                <a:defRPr/>
              </a:pPr>
              <a:t>24/05/2023</a:t>
            </a:fld>
            <a:endParaRPr lang="fr-FR"/>
          </a:p>
        </p:txBody>
      </p:sp>
      <p:sp>
        <p:nvSpPr>
          <p:cNvPr id="13" name="Espace réservé du numéro de diapositive 21"/>
          <p:cNvSpPr>
            <a:spLocks noGrp="1"/>
          </p:cNvSpPr>
          <p:nvPr>
            <p:ph type="sldNum" sz="quarter" idx="11"/>
          </p:nvPr>
        </p:nvSpPr>
        <p:spPr/>
        <p:txBody>
          <a:bodyPr rtlCol="0"/>
          <a:lstStyle>
            <a:lvl1pPr>
              <a:defRPr/>
            </a:lvl1pPr>
          </a:lstStyle>
          <a:p>
            <a:pPr>
              <a:defRPr/>
            </a:pPr>
            <a:fld id="{9B2F37DE-ED34-48F1-A5C8-8F370E3D8956}" type="slidenum">
              <a:rPr lang="fr-FR"/>
              <a:pPr>
                <a:defRPr/>
              </a:pPr>
              <a:t>‹N°›</a:t>
            </a:fld>
            <a:endParaRPr lang="fr-FR"/>
          </a:p>
        </p:txBody>
      </p:sp>
      <p:sp>
        <p:nvSpPr>
          <p:cNvPr id="14" name="Espace réservé du pied de page 22"/>
          <p:cNvSpPr>
            <a:spLocks noGrp="1"/>
          </p:cNvSpPr>
          <p:nvPr>
            <p:ph type="ftr" sz="quarter" idx="12"/>
          </p:nvPr>
        </p:nvSpPr>
        <p:spPr/>
        <p:txBody>
          <a:bodyPr rtlCol="0"/>
          <a:lstStyle>
            <a:lvl1pPr>
              <a:defRPr/>
            </a:lvl1pPr>
          </a:lstStyle>
          <a:p>
            <a:pPr>
              <a:defRPr/>
            </a:pPr>
            <a:endParaRPr lang="fr-FR"/>
          </a:p>
        </p:txBody>
      </p:sp>
    </p:spTree>
    <p:extLst>
      <p:ext uri="{BB962C8B-B14F-4D97-AF65-F5344CB8AC3E}">
        <p14:creationId xmlns:p14="http://schemas.microsoft.com/office/powerpoint/2010/main" val="408585633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a:defRPr/>
            </a:pPr>
            <a:fld id="{3B1BF0AA-B03E-45D0-AF39-86609609F523}" type="datetime1">
              <a:rPr lang="fr-FR" smtClean="0"/>
              <a:pPr>
                <a:defRPr/>
              </a:pPr>
              <a:t>24/05/2023</a:t>
            </a:fld>
            <a:endParaRPr lang="fr-FR"/>
          </a:p>
        </p:txBody>
      </p:sp>
      <p:sp>
        <p:nvSpPr>
          <p:cNvPr id="13" name="Espace réservé du numéro de diapositive 17"/>
          <p:cNvSpPr>
            <a:spLocks noGrp="1"/>
          </p:cNvSpPr>
          <p:nvPr>
            <p:ph type="sldNum" sz="quarter" idx="11"/>
          </p:nvPr>
        </p:nvSpPr>
        <p:spPr/>
        <p:txBody>
          <a:bodyPr rtlCol="0"/>
          <a:lstStyle>
            <a:lvl1pPr>
              <a:defRPr/>
            </a:lvl1pPr>
          </a:lstStyle>
          <a:p>
            <a:pPr>
              <a:defRPr/>
            </a:pPr>
            <a:fld id="{7A0CFDEB-A48F-4017-BDD5-70230D77473C}" type="slidenum">
              <a:rPr lang="fr-FR"/>
              <a:pPr>
                <a:defRPr/>
              </a:pPr>
              <a:t>‹N°›</a:t>
            </a:fld>
            <a:endParaRPr lang="fr-FR"/>
          </a:p>
        </p:txBody>
      </p:sp>
      <p:sp>
        <p:nvSpPr>
          <p:cNvPr id="14" name="Espace réservé du pied de page 20"/>
          <p:cNvSpPr>
            <a:spLocks noGrp="1"/>
          </p:cNvSpPr>
          <p:nvPr>
            <p:ph type="ftr" sz="quarter" idx="12"/>
          </p:nvPr>
        </p:nvSpPr>
        <p:spPr/>
        <p:txBody>
          <a:bodyPr rtlCol="0"/>
          <a:lstStyle>
            <a:lvl1pPr>
              <a:defRPr/>
            </a:lvl1pPr>
          </a:lstStyle>
          <a:p>
            <a:pPr>
              <a:defRPr/>
            </a:pPr>
            <a:endParaRPr lang="fr-FR"/>
          </a:p>
        </p:txBody>
      </p:sp>
    </p:spTree>
    <p:extLst>
      <p:ext uri="{BB962C8B-B14F-4D97-AF65-F5344CB8AC3E}">
        <p14:creationId xmlns:p14="http://schemas.microsoft.com/office/powerpoint/2010/main" val="3718706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AB0C16F1-67D5-4CB1-8397-8184FCD98282}" type="datetime1">
              <a:rPr lang="fr-FR" smtClean="0"/>
              <a:pPr>
                <a:defRPr/>
              </a:pPr>
              <a:t>24/05/2023</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BB22FE5B-AFBB-41B4-A902-71DC756F3194}" type="slidenum">
              <a:rPr lang="fr-FR"/>
              <a:pPr>
                <a:defRPr/>
              </a:pPr>
              <a:t>‹N°›</a:t>
            </a:fld>
            <a:endParaRPr lang="fr-FR"/>
          </a:p>
        </p:txBody>
      </p:sp>
    </p:spTree>
    <p:extLst>
      <p:ext uri="{BB962C8B-B14F-4D97-AF65-F5344CB8AC3E}">
        <p14:creationId xmlns:p14="http://schemas.microsoft.com/office/powerpoint/2010/main" val="358054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4401D57F-3509-41F1-AA64-3290B9865267}" type="datetime1">
              <a:rPr lang="fr-FR" smtClean="0"/>
              <a:pPr>
                <a:defRPr/>
              </a:pPr>
              <a:t>24/05/2023</a:t>
            </a:fld>
            <a:endParaRPr lang="fr-F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5A7BE8EB-19C7-4361-8B7A-B30CA24508A0}" type="slidenum">
              <a:rPr lang="fr-FR"/>
              <a:pPr>
                <a:defRPr/>
              </a:pPr>
              <a:t>‹N°›</a:t>
            </a:fld>
            <a:endParaRPr lang="fr-FR"/>
          </a:p>
        </p:txBody>
      </p:sp>
    </p:spTree>
    <p:extLst>
      <p:ext uri="{BB962C8B-B14F-4D97-AF65-F5344CB8AC3E}">
        <p14:creationId xmlns:p14="http://schemas.microsoft.com/office/powerpoint/2010/main" val="151123144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4"/>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auto">
          <a:xfrm>
            <a:off x="149352" y="6388389"/>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E301BE-BA09-43C2-9759-C0D73C5CE4FE}" type="datetime1">
              <a:rPr kumimoji="0" lang="fr-FR"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24/05/2023</a:t>
            </a:fld>
            <a:endParaRPr kumimoji="0" lang="fr-BE"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Espace réservé du numéro de diapositive 22"/>
          <p:cNvSpPr>
            <a:spLocks noGrp="1"/>
          </p:cNvSpPr>
          <p:nvPr>
            <p:ph type="sldNum" sz="quarter" idx="4"/>
          </p:nvPr>
        </p:nvSpPr>
        <p:spPr>
          <a:xfrm>
            <a:off x="4343400" y="1040178"/>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Tree>
    <p:extLst>
      <p:ext uri="{BB962C8B-B14F-4D97-AF65-F5344CB8AC3E}">
        <p14:creationId xmlns:p14="http://schemas.microsoft.com/office/powerpoint/2010/main" val="341124240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01D57F-3509-41F1-AA64-3290B9865267}"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24/05/2023</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A7BE8EB-19C7-4361-8B7A-B30CA24508A0}"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02653519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6">
            <a:extLst>
              <a:ext uri="{FF2B5EF4-FFF2-40B4-BE49-F238E27FC236}">
                <a16:creationId xmlns:a16="http://schemas.microsoft.com/office/drawing/2014/main" id="{10905883-947E-4364-B6CD-2D3A93226E9D}"/>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2051" name="Rectangle 15">
            <a:extLst>
              <a:ext uri="{FF2B5EF4-FFF2-40B4-BE49-F238E27FC236}">
                <a16:creationId xmlns:a16="http://schemas.microsoft.com/office/drawing/2014/main" id="{EF98788C-3DFA-498C-9DC7-00C4B3985C37}"/>
              </a:ext>
            </a:extLst>
          </p:cNvPr>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2052" name="Rectangle 17">
            <a:extLst>
              <a:ext uri="{FF2B5EF4-FFF2-40B4-BE49-F238E27FC236}">
                <a16:creationId xmlns:a16="http://schemas.microsoft.com/office/drawing/2014/main" id="{1F270B79-6AD8-4F37-825C-D36B1F253554}"/>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2053" name="Rectangle 18">
            <a:extLst>
              <a:ext uri="{FF2B5EF4-FFF2-40B4-BE49-F238E27FC236}">
                <a16:creationId xmlns:a16="http://schemas.microsoft.com/office/drawing/2014/main" id="{B4CA07F0-DDF9-4149-B99B-DBC31E1B7DC2}"/>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9" name="Rectangle 8">
            <a:extLst>
              <a:ext uri="{FF2B5EF4-FFF2-40B4-BE49-F238E27FC236}">
                <a16:creationId xmlns:a16="http://schemas.microsoft.com/office/drawing/2014/main" id="{060FEF2E-2D8E-4135-97CE-5A5023F3F52B}"/>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Espace réservé de la date 13">
            <a:extLst>
              <a:ext uri="{FF2B5EF4-FFF2-40B4-BE49-F238E27FC236}">
                <a16:creationId xmlns:a16="http://schemas.microsoft.com/office/drawing/2014/main" id="{001BFB38-323E-49DB-96D9-86F47E1DC9DB}"/>
              </a:ext>
            </a:extLst>
          </p:cNvPr>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Georgi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1153F15-8788-4372-BB48-0EB1C02F7BF5}" type="datetime1">
              <a:rPr kumimoji="0" lang="fr-FR"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24/05/2023</a:t>
            </a:fld>
            <a:endParaRPr kumimoji="0" lang="fr-BE"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Espace réservé du pied de page 2">
            <a:extLst>
              <a:ext uri="{FF2B5EF4-FFF2-40B4-BE49-F238E27FC236}">
                <a16:creationId xmlns:a16="http://schemas.microsoft.com/office/drawing/2014/main" id="{587FCF19-6650-4BEB-B940-63A2E7C7C54C}"/>
              </a:ext>
            </a:extLst>
          </p:cNvPr>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Georgi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Rectangle 7">
            <a:extLst>
              <a:ext uri="{FF2B5EF4-FFF2-40B4-BE49-F238E27FC236}">
                <a16:creationId xmlns:a16="http://schemas.microsoft.com/office/drawing/2014/main" id="{2338A9AC-E63B-4FEC-8335-9305F4BAE791}"/>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Connecteur droit 9">
            <a:extLst>
              <a:ext uri="{FF2B5EF4-FFF2-40B4-BE49-F238E27FC236}">
                <a16:creationId xmlns:a16="http://schemas.microsoft.com/office/drawing/2014/main" id="{09389FD6-EF76-4C68-950E-E17C285CFEF1}"/>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Ellipse 11">
            <a:extLst>
              <a:ext uri="{FF2B5EF4-FFF2-40B4-BE49-F238E27FC236}">
                <a16:creationId xmlns:a16="http://schemas.microsoft.com/office/drawing/2014/main" id="{3A3C6644-6CFC-423C-9E97-150CDA87C740}"/>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Ellipse 14">
            <a:extLst>
              <a:ext uri="{FF2B5EF4-FFF2-40B4-BE49-F238E27FC236}">
                <a16:creationId xmlns:a16="http://schemas.microsoft.com/office/drawing/2014/main" id="{FFA1D5B3-834F-46A0-B0C8-FF8E1AA3062F}"/>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Espace réservé du numéro de diapositive 22">
            <a:extLst>
              <a:ext uri="{FF2B5EF4-FFF2-40B4-BE49-F238E27FC236}">
                <a16:creationId xmlns:a16="http://schemas.microsoft.com/office/drawing/2014/main" id="{3DEA732C-E50A-4553-B1B7-427080AF73E9}"/>
              </a:ext>
            </a:extLst>
          </p:cNvPr>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rgbClr val="8CADAE">
                    <a:shade val="75000"/>
                  </a:srgbClr>
                </a:solidFill>
                <a:latin typeface="Georgi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E92F42F-FED0-401D-AFAF-93322D53E502}" type="slidenum">
              <a:rPr kumimoji="0" lang="fr-BE"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062" name="Espace réservé du titre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a:t>Modifiez le style du titre</a:t>
            </a:r>
            <a:endParaRPr lang="en-US" altLang="fr-FR"/>
          </a:p>
        </p:txBody>
      </p:sp>
      <p:sp>
        <p:nvSpPr>
          <p:cNvPr id="2063" name="Espace réservé du texte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Tree>
    <p:extLst>
      <p:ext uri="{BB962C8B-B14F-4D97-AF65-F5344CB8AC3E}">
        <p14:creationId xmlns:p14="http://schemas.microsoft.com/office/powerpoint/2010/main" val="64175151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hf hd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anose="02040502050405020303" pitchFamily="18" charset="0"/>
        </a:defRPr>
      </a:lvl2pPr>
      <a:lvl3pPr algn="ctr" rtl="0" eaLnBrk="0" fontAlgn="base" hangingPunct="0">
        <a:spcBef>
          <a:spcPct val="0"/>
        </a:spcBef>
        <a:spcAft>
          <a:spcPct val="0"/>
        </a:spcAft>
        <a:defRPr sz="3300">
          <a:solidFill>
            <a:srgbClr val="7B9899"/>
          </a:solidFill>
          <a:latin typeface="Georgia" panose="02040502050405020303" pitchFamily="18" charset="0"/>
        </a:defRPr>
      </a:lvl3pPr>
      <a:lvl4pPr algn="ctr" rtl="0" eaLnBrk="0" fontAlgn="base" hangingPunct="0">
        <a:spcBef>
          <a:spcPct val="0"/>
        </a:spcBef>
        <a:spcAft>
          <a:spcPct val="0"/>
        </a:spcAft>
        <a:defRPr sz="3300">
          <a:solidFill>
            <a:srgbClr val="7B9899"/>
          </a:solidFill>
          <a:latin typeface="Georgia" panose="02040502050405020303" pitchFamily="18" charset="0"/>
        </a:defRPr>
      </a:lvl4pPr>
      <a:lvl5pPr algn="ctr" rtl="0" eaLnBrk="0" fontAlgn="base" hangingPunct="0">
        <a:spcBef>
          <a:spcPct val="0"/>
        </a:spcBef>
        <a:spcAft>
          <a:spcPct val="0"/>
        </a:spcAft>
        <a:defRPr sz="3300">
          <a:solidFill>
            <a:srgbClr val="7B9899"/>
          </a:solidFill>
          <a:latin typeface="Georgia" panose="02040502050405020303" pitchFamily="18" charset="0"/>
        </a:defRPr>
      </a:lvl5pPr>
      <a:lvl6pPr marL="457200" algn="ctr" rtl="0" fontAlgn="base">
        <a:spcBef>
          <a:spcPct val="0"/>
        </a:spcBef>
        <a:spcAft>
          <a:spcPct val="0"/>
        </a:spcAft>
        <a:defRPr sz="3300">
          <a:solidFill>
            <a:srgbClr val="7B9899"/>
          </a:solidFill>
          <a:latin typeface="Georgia" panose="02040502050405020303" pitchFamily="18" charset="0"/>
        </a:defRPr>
      </a:lvl6pPr>
      <a:lvl7pPr marL="914400" algn="ctr" rtl="0" fontAlgn="base">
        <a:spcBef>
          <a:spcPct val="0"/>
        </a:spcBef>
        <a:spcAft>
          <a:spcPct val="0"/>
        </a:spcAft>
        <a:defRPr sz="3300">
          <a:solidFill>
            <a:srgbClr val="7B9899"/>
          </a:solidFill>
          <a:latin typeface="Georgia" panose="02040502050405020303" pitchFamily="18" charset="0"/>
        </a:defRPr>
      </a:lvl7pPr>
      <a:lvl8pPr marL="1371600" algn="ctr" rtl="0" fontAlgn="base">
        <a:spcBef>
          <a:spcPct val="0"/>
        </a:spcBef>
        <a:spcAft>
          <a:spcPct val="0"/>
        </a:spcAft>
        <a:defRPr sz="3300">
          <a:solidFill>
            <a:srgbClr val="7B9899"/>
          </a:solidFill>
          <a:latin typeface="Georgia" panose="02040502050405020303" pitchFamily="18" charset="0"/>
        </a:defRPr>
      </a:lvl8pPr>
      <a:lvl9pPr marL="1828800" algn="ctr" rtl="0" fontAlgn="base">
        <a:spcBef>
          <a:spcPct val="0"/>
        </a:spcBef>
        <a:spcAft>
          <a:spcPct val="0"/>
        </a:spcAft>
        <a:defRPr sz="3300">
          <a:solidFill>
            <a:srgbClr val="7B9899"/>
          </a:solidFill>
          <a:latin typeface="Georgia" panose="02040502050405020303"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hyperlink" Target="https://www.facebook.com/codes05/" TargetMode="External"/><Relationship Id="rId3" Type="http://schemas.openxmlformats.org/officeDocument/2006/relationships/slideLayout" Target="../slideLayouts/slideLayout38.xml"/><Relationship Id="rId7" Type="http://schemas.openxmlformats.org/officeDocument/2006/relationships/image" Target="../media/image30.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hyperlink" Target="https://twitter.com/codes_05?lang=fr" TargetMode="External"/><Relationship Id="rId11" Type="http://schemas.openxmlformats.org/officeDocument/2006/relationships/image" Target="../media/image32.png"/><Relationship Id="rId5" Type="http://schemas.openxmlformats.org/officeDocument/2006/relationships/image" Target="../media/image4.png"/><Relationship Id="rId10" Type="http://schemas.openxmlformats.org/officeDocument/2006/relationships/hyperlink" Target="https://www.codes05.org/" TargetMode="External"/><Relationship Id="rId4" Type="http://schemas.openxmlformats.org/officeDocument/2006/relationships/notesSlide" Target="../notesSlides/notesSlide10.xml"/><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3.png"/><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7.xml"/><Relationship Id="rId1" Type="http://schemas.openxmlformats.org/officeDocument/2006/relationships/tags" Target="../tags/tag17.xml"/><Relationship Id="rId5" Type="http://schemas.openxmlformats.org/officeDocument/2006/relationships/image" Target="../media/image4.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7.xml"/><Relationship Id="rId1" Type="http://schemas.openxmlformats.org/officeDocument/2006/relationships/tags" Target="../tags/tag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7.xml"/><Relationship Id="rId1" Type="http://schemas.openxmlformats.org/officeDocument/2006/relationships/tags" Target="../tags/tag19.xml"/><Relationship Id="rId5" Type="http://schemas.openxmlformats.org/officeDocument/2006/relationships/image" Target="../media/image37.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7.xml"/><Relationship Id="rId1" Type="http://schemas.openxmlformats.org/officeDocument/2006/relationships/tags" Target="../tags/tag20.xml"/><Relationship Id="rId5" Type="http://schemas.openxmlformats.org/officeDocument/2006/relationships/image" Target="../media/image4.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3.xml"/><Relationship Id="rId1" Type="http://schemas.openxmlformats.org/officeDocument/2006/relationships/tags" Target="../tags/tag21.xml"/><Relationship Id="rId5" Type="http://schemas.openxmlformats.org/officeDocument/2006/relationships/image" Target="../media/image4.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3.xml"/><Relationship Id="rId1" Type="http://schemas.openxmlformats.org/officeDocument/2006/relationships/tags" Target="../tags/tag22.xml"/><Relationship Id="rId5" Type="http://schemas.openxmlformats.org/officeDocument/2006/relationships/image" Target="../media/image40.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3.xml"/><Relationship Id="rId1" Type="http://schemas.openxmlformats.org/officeDocument/2006/relationships/tags" Target="../tags/tag23.xml"/><Relationship Id="rId5" Type="http://schemas.openxmlformats.org/officeDocument/2006/relationships/image" Target="../media/image4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4.xml"/><Relationship Id="rId1" Type="http://schemas.openxmlformats.org/officeDocument/2006/relationships/tags" Target="../tags/tag4.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6.xml"/><Relationship Id="rId5" Type="http://schemas.openxmlformats.org/officeDocument/2006/relationships/image" Target="../media/image4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30.xml"/><Relationship Id="rId5" Type="http://schemas.openxmlformats.org/officeDocument/2006/relationships/image" Target="../media/image43.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32.xml"/><Relationship Id="rId5" Type="http://schemas.openxmlformats.org/officeDocument/2006/relationships/image" Target="../media/image44.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notesSlide" Target="../notesSlides/notesSlide27.xml"/><Relationship Id="rId7" Type="http://schemas.openxmlformats.org/officeDocument/2006/relationships/hyperlink" Target="https://www.drogues-info-service.fr/Tout-savoir-sur-les-drogues/Se-faire-aider/Les-Consultations-jeunes-consommateurs-CJC-une-aide-aux-jeunes-et-a-leur-entourage" TargetMode="Externa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45.png"/><Relationship Id="rId5" Type="http://schemas.openxmlformats.org/officeDocument/2006/relationships/hyperlink" Target="https://ireps-bfc.org/sites/ireps-bfc.org/files/2018-dossier_doc_sesa_addictions.pdf" TargetMode="External"/><Relationship Id="rId10" Type="http://schemas.openxmlformats.org/officeDocument/2006/relationships/image" Target="../media/image47.png"/><Relationship Id="rId4" Type="http://schemas.openxmlformats.org/officeDocument/2006/relationships/image" Target="../media/image4.png"/><Relationship Id="rId9" Type="http://schemas.openxmlformats.org/officeDocument/2006/relationships/hyperlink" Target="https://www.promotion-sante-normandie.org/service-sanitaire"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48.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49.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50.png"/><Relationship Id="rId5" Type="http://schemas.openxmlformats.org/officeDocument/2006/relationships/hyperlink" Target="https://www.codes05.org/actualites/agenda-des-partenaires/colloque-addictions-prevention--comment-travailler-en-reseaux-" TargetMode="Externa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51.png"/><Relationship Id="rId5" Type="http://schemas.openxmlformats.org/officeDocument/2006/relationships/hyperlink" Target="FR01_Ref%20Bonnes%20pratiques_INPES.pdf" TargetMode="Externa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41.xml"/><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42.xml"/><Relationship Id="rId4" Type="http://schemas.openxmlformats.org/officeDocument/2006/relationships/image" Target="../media/image53.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43.xml"/><Relationship Id="rId4" Type="http://schemas.openxmlformats.org/officeDocument/2006/relationships/image" Target="../media/image53.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44.xml"/><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notesSlide" Target="../notesSlides/notesSlide31.xml"/><Relationship Id="rId7" Type="http://schemas.openxmlformats.org/officeDocument/2006/relationships/hyperlink" Target="https://twitter.com/CoDES_05" TargetMode="External"/><Relationship Id="rId12" Type="http://schemas.openxmlformats.org/officeDocument/2006/relationships/image" Target="../media/image58.jpg"/><Relationship Id="rId2" Type="http://schemas.openxmlformats.org/officeDocument/2006/relationships/slideLayout" Target="../slideLayouts/slideLayout17.xml"/><Relationship Id="rId1" Type="http://schemas.openxmlformats.org/officeDocument/2006/relationships/tags" Target="../tags/tag45.xml"/><Relationship Id="rId6" Type="http://schemas.openxmlformats.org/officeDocument/2006/relationships/image" Target="../media/image55.jpg"/><Relationship Id="rId11" Type="http://schemas.openxmlformats.org/officeDocument/2006/relationships/hyperlink" Target="https://www.codes05.org/" TargetMode="External"/><Relationship Id="rId5" Type="http://schemas.openxmlformats.org/officeDocument/2006/relationships/hyperlink" Target="https://www.facebook.com/codes05/" TargetMode="External"/><Relationship Id="rId10" Type="http://schemas.openxmlformats.org/officeDocument/2006/relationships/image" Target="../media/image57.png"/><Relationship Id="rId4" Type="http://schemas.openxmlformats.org/officeDocument/2006/relationships/image" Target="../media/image54.jpg"/><Relationship Id="rId9" Type="http://schemas.openxmlformats.org/officeDocument/2006/relationships/hyperlink" Target="https://www.instagram.com/codes_05/"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4.xml"/><Relationship Id="rId7" Type="http://schemas.openxmlformats.org/officeDocument/2006/relationships/image" Target="../media/image12.jpeg"/><Relationship Id="rId2" Type="http://schemas.openxmlformats.org/officeDocument/2006/relationships/slideLayout" Target="../slideLayouts/slideLayout34.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8.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8.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hyperlink" Target="https://www.bib-bop.org/"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6.xml"/><Relationship Id="rId7" Type="http://schemas.openxmlformats.org/officeDocument/2006/relationships/image" Target="../media/image18.jpeg"/><Relationship Id="rId2" Type="http://schemas.openxmlformats.org/officeDocument/2006/relationships/slideLayout" Target="../slideLayouts/slideLayout34.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21.jpeg"/><Relationship Id="rId4" Type="http://schemas.openxmlformats.org/officeDocument/2006/relationships/image" Target="../media/image8.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8.xml"/><Relationship Id="rId1" Type="http://schemas.openxmlformats.org/officeDocument/2006/relationships/tags" Target="../tags/tag10.xml"/><Relationship Id="rId6" Type="http://schemas.openxmlformats.org/officeDocument/2006/relationships/image" Target="../media/image22.png"/><Relationship Id="rId5" Type="http://schemas.openxmlformats.org/officeDocument/2006/relationships/hyperlink" Target="https://www.codes05.org/difenligne/?full_text=&amp;type_document=&amp;public=&amp;theme=34&amp;editeur=&amp;date=&amp;submit=Rechercher"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8.xml"/><Relationship Id="rId7" Type="http://schemas.openxmlformats.org/officeDocument/2006/relationships/hyperlink" Target="https://www.codes05.org/actualites/dernieres-actualites/catalogue-des-formations-2021" TargetMode="External"/><Relationship Id="rId2" Type="http://schemas.openxmlformats.org/officeDocument/2006/relationships/slideLayout" Target="../slideLayouts/slideLayout34.xml"/><Relationship Id="rId1" Type="http://schemas.openxmlformats.org/officeDocument/2006/relationships/tags" Target="../tags/tag11.xml"/><Relationship Id="rId6" Type="http://schemas.openxmlformats.org/officeDocument/2006/relationships/image" Target="../media/image24.png"/><Relationship Id="rId5" Type="http://schemas.openxmlformats.org/officeDocument/2006/relationships/image" Target="../media/image8.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hyperlink" Target="https://www.codes05.org/presentation/rapports-dactivites-du-codes-05" TargetMode="External"/><Relationship Id="rId3" Type="http://schemas.openxmlformats.org/officeDocument/2006/relationships/notesSlide" Target="../notesSlides/notesSlide9.xml"/><Relationship Id="rId7" Type="http://schemas.openxmlformats.org/officeDocument/2006/relationships/image" Target="../media/image8.jpeg"/><Relationship Id="rId2" Type="http://schemas.openxmlformats.org/officeDocument/2006/relationships/slideLayout" Target="../slideLayouts/slideLayout34.xml"/><Relationship Id="rId1" Type="http://schemas.openxmlformats.org/officeDocument/2006/relationships/tags" Target="../tags/tag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idx="4294967295"/>
            <p:custDataLst>
              <p:tags r:id="rId2"/>
            </p:custDataLst>
          </p:nvPr>
        </p:nvSpPr>
        <p:spPr>
          <a:xfrm>
            <a:off x="179387" y="260350"/>
            <a:ext cx="8964613" cy="5564188"/>
          </a:xfrm>
        </p:spPr>
        <p:txBody>
          <a:bodyPr wrap="square" lIns="91440" tIns="45720" rIns="91440" bIns="45720" numCol="1" anchor="ctr" anchorCtr="0" compatLnSpc="1">
            <a:prstTxWarp prst="textNoShape">
              <a:avLst/>
            </a:prstTxWarp>
          </a:bodyPr>
          <a:lstStyle/>
          <a:p>
            <a:pPr algn="ctr" eaLnBrk="1" hangingPunct="1">
              <a:lnSpc>
                <a:spcPct val="125000"/>
              </a:lnSpc>
              <a:defRPr/>
            </a:pPr>
            <a:r>
              <a:rPr lang="fr-FR" sz="3200" b="1" cap="none" dirty="0">
                <a:solidFill>
                  <a:schemeClr val="accent1"/>
                </a:solidFill>
                <a:latin typeface="Calibri" pitchFamily="34" charset="0"/>
              </a:rPr>
              <a:t>ADDICTIONS - </a:t>
            </a:r>
            <a:br>
              <a:rPr lang="fr-FR" sz="3200" b="1" cap="none" dirty="0">
                <a:solidFill>
                  <a:schemeClr val="accent1"/>
                </a:solidFill>
                <a:latin typeface="Calibri" pitchFamily="34" charset="0"/>
              </a:rPr>
            </a:br>
            <a:r>
              <a:rPr lang="fr-FR" sz="3200" b="1" cap="none" dirty="0">
                <a:solidFill>
                  <a:schemeClr val="accent1"/>
                </a:solidFill>
                <a:latin typeface="Calibri" pitchFamily="34" charset="0"/>
              </a:rPr>
              <a:t>Ateliers d'échanges de pratiques et </a:t>
            </a:r>
            <a:br>
              <a:rPr lang="fr-FR" sz="3200" b="1" cap="none" dirty="0">
                <a:solidFill>
                  <a:schemeClr val="accent1"/>
                </a:solidFill>
                <a:latin typeface="Calibri" pitchFamily="34" charset="0"/>
              </a:rPr>
            </a:br>
            <a:r>
              <a:rPr lang="fr-FR" sz="3200" b="1" cap="none" dirty="0">
                <a:solidFill>
                  <a:schemeClr val="accent1"/>
                </a:solidFill>
                <a:latin typeface="Calibri" pitchFamily="34" charset="0"/>
              </a:rPr>
              <a:t>de présentation d'outils</a:t>
            </a:r>
            <a:br>
              <a:rPr lang="fr-FR" sz="3200" b="1" cap="none" dirty="0">
                <a:solidFill>
                  <a:schemeClr val="accent1"/>
                </a:solidFill>
                <a:latin typeface="Calibri" pitchFamily="34" charset="0"/>
              </a:rPr>
            </a:br>
            <a:r>
              <a:rPr lang="fr-FR" sz="2400" b="1" i="1" cap="none" dirty="0">
                <a:solidFill>
                  <a:schemeClr val="tx1"/>
                </a:solidFill>
                <a:effectLst>
                  <a:outerShdw blurRad="38100" dist="38100" dir="2700000" algn="tl">
                    <a:srgbClr val="C0C0C0"/>
                  </a:outerShdw>
                </a:effectLst>
                <a:latin typeface="Calibri" pitchFamily="34" charset="0"/>
              </a:rPr>
              <a:t/>
            </a:r>
            <a:br>
              <a:rPr lang="fr-FR" sz="2400" b="1" i="1" cap="none" dirty="0">
                <a:solidFill>
                  <a:schemeClr val="tx1"/>
                </a:solidFill>
                <a:effectLst>
                  <a:outerShdw blurRad="38100" dist="38100" dir="2700000" algn="tl">
                    <a:srgbClr val="C0C0C0"/>
                  </a:outerShdw>
                </a:effectLst>
                <a:latin typeface="Calibri" pitchFamily="34" charset="0"/>
              </a:rPr>
            </a:br>
            <a:r>
              <a:rPr lang="fr-FR" sz="2400" b="1" i="1" cap="none" dirty="0">
                <a:solidFill>
                  <a:schemeClr val="tx1"/>
                </a:solidFill>
                <a:effectLst>
                  <a:outerShdw blurRad="38100" dist="38100" dir="2700000" algn="tl">
                    <a:srgbClr val="C0C0C0"/>
                  </a:outerShdw>
                </a:effectLst>
                <a:latin typeface="Calibri" pitchFamily="34" charset="0"/>
              </a:rPr>
              <a:t> JEUDI 25 MAI 2023</a:t>
            </a:r>
            <a:r>
              <a:rPr lang="fr-FR" sz="2400" i="1" cap="none" dirty="0">
                <a:solidFill>
                  <a:schemeClr val="tx1"/>
                </a:solidFill>
                <a:effectLst>
                  <a:outerShdw blurRad="38100" dist="38100" dir="2700000" algn="tl">
                    <a:srgbClr val="C0C0C0"/>
                  </a:outerShdw>
                </a:effectLst>
                <a:latin typeface="Calibri" pitchFamily="34" charset="0"/>
              </a:rPr>
              <a:t/>
            </a:r>
            <a:br>
              <a:rPr lang="fr-FR" sz="2400" i="1" cap="none" dirty="0">
                <a:solidFill>
                  <a:schemeClr val="tx1"/>
                </a:solidFill>
                <a:effectLst>
                  <a:outerShdw blurRad="38100" dist="38100" dir="2700000" algn="tl">
                    <a:srgbClr val="C0C0C0"/>
                  </a:outerShdw>
                </a:effectLst>
                <a:latin typeface="Calibri" pitchFamily="34" charset="0"/>
              </a:rPr>
            </a:br>
            <a:r>
              <a:rPr lang="fr-FR" sz="1200" cap="none" dirty="0">
                <a:solidFill>
                  <a:srgbClr val="003300"/>
                </a:solidFill>
                <a:effectLst>
                  <a:outerShdw blurRad="38100" dist="38100" dir="2700000" algn="tl">
                    <a:srgbClr val="C0C0C0"/>
                  </a:outerShdw>
                </a:effectLst>
                <a:latin typeface="Calibri" pitchFamily="34" charset="0"/>
              </a:rPr>
              <a:t/>
            </a:r>
            <a:br>
              <a:rPr lang="fr-FR" sz="1200" cap="none" dirty="0">
                <a:solidFill>
                  <a:srgbClr val="003300"/>
                </a:solidFill>
                <a:effectLst>
                  <a:outerShdw blurRad="38100" dist="38100" dir="2700000" algn="tl">
                    <a:srgbClr val="C0C0C0"/>
                  </a:outerShdw>
                </a:effectLst>
                <a:latin typeface="Calibri" pitchFamily="34" charset="0"/>
              </a:rPr>
            </a:br>
            <a:endParaRPr lang="fr-FR" sz="1200" cap="none" dirty="0">
              <a:solidFill>
                <a:srgbClr val="003300"/>
              </a:solidFill>
              <a:effectLst>
                <a:outerShdw blurRad="38100" dist="38100" dir="2700000" algn="tl">
                  <a:srgbClr val="C0C0C0"/>
                </a:outerShdw>
              </a:effectLst>
              <a:latin typeface="Calibri" pitchFamily="34" charset="0"/>
            </a:endParaRPr>
          </a:p>
        </p:txBody>
      </p:sp>
      <p:pic>
        <p:nvPicPr>
          <p:cNvPr id="25603" name="Picture 2" descr="http://www.codes05.org/images/interface/logo_codes05.gif"/>
          <p:cNvPicPr>
            <a:picLocks noChangeAspect="1" noChangeArrowheads="1"/>
          </p:cNvPicPr>
          <p:nvPr/>
        </p:nvPicPr>
        <p:blipFill>
          <a:blip r:embed="rId5"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A343E6-55E6-419A-A0F1-E9D53960D1AB}"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1026" name="Picture 2" descr="Résultat de recherche d'images pour &quot;ars paca&quot;"/>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8344" y="26541"/>
            <a:ext cx="1384289" cy="1098203"/>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Imag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13656" y="4123665"/>
            <a:ext cx="5472608" cy="2646096"/>
          </a:xfrm>
          <a:prstGeom prst="rect">
            <a:avLst/>
          </a:prstGeom>
        </p:spPr>
      </p:pic>
    </p:spTree>
    <p:custDataLst>
      <p:tags r:id="rId1"/>
    </p:custDataLst>
    <p:extLst>
      <p:ext uri="{BB962C8B-B14F-4D97-AF65-F5344CB8AC3E}">
        <p14:creationId xmlns:p14="http://schemas.microsoft.com/office/powerpoint/2010/main" val="1171463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custDataLst>
              <p:tags r:id="rId2"/>
            </p:custDataLst>
          </p:nvPr>
        </p:nvSpPr>
        <p:spPr>
          <a:xfrm>
            <a:off x="1065213" y="341313"/>
            <a:ext cx="7467600" cy="639762"/>
          </a:xfrm>
        </p:spPr>
        <p:txBody>
          <a:bodyPr/>
          <a:lstStyle/>
          <a:p>
            <a:pPr eaLnBrk="1" hangingPunct="1"/>
            <a:r>
              <a:rPr lang="fr-FR" altLang="fr-FR" sz="3200" b="1">
                <a:solidFill>
                  <a:srgbClr val="00B050"/>
                </a:solidFill>
                <a:latin typeface="Calibri" panose="020F0502020204030204" pitchFamily="34" charset="0"/>
              </a:rPr>
              <a:t>COMMUNICATION…</a:t>
            </a:r>
            <a:endParaRPr lang="fr-FR" altLang="fr-FR" sz="3200" b="1">
              <a:solidFill>
                <a:srgbClr val="0DB435"/>
              </a:solidFill>
              <a:latin typeface="Calibri" panose="020F0502020204030204" pitchFamily="34" charset="0"/>
            </a:endParaRPr>
          </a:p>
        </p:txBody>
      </p:sp>
      <p:pic>
        <p:nvPicPr>
          <p:cNvPr id="35843" name="Picture 2" descr="http://www.codes05.org/images/interface/logo_codes05.gif"/>
          <p:cNvPicPr>
            <a:picLocks noChangeAspect="1" noChangeArrowheads="1"/>
          </p:cNvPicPr>
          <p:nvPr/>
        </p:nvPicPr>
        <p:blipFill>
          <a:blip r:embed="rId5">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Espace réservé du numéro de diapositive 7"/>
          <p:cNvSpPr>
            <a:spLocks noGrp="1"/>
          </p:cNvSpPr>
          <p:nvPr>
            <p:ph type="sldNum" sz="quarter" idx="12"/>
          </p:nvPr>
        </p:nvSpPr>
        <p:spPr bwMode="auto">
          <a:xfrm>
            <a:off x="304800" y="6410325"/>
            <a:ext cx="3581400"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BE473D35-D885-4599-A368-77D6D739765D}" type="slidenum">
              <a:rPr kumimoji="0" lang="fr-FR" altLang="fr-FR" sz="1400" b="1" i="0" u="none" strike="noStrike" kern="1200" cap="none" spc="0" normalizeH="0" baseline="0" noProof="0" smtClean="0">
                <a:ln>
                  <a:noFill/>
                </a:ln>
                <a:solidFill>
                  <a:srgbClr val="FFFFFF"/>
                </a:solidFill>
                <a:effectLst/>
                <a:uLnTx/>
                <a:uFillTx/>
                <a:latin typeface="Century Schoolbook" panose="02040604050505020304"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fr-FR" altLang="fr-FR" sz="1400" b="1" i="0" u="none" strike="noStrike" kern="1200" cap="none" spc="0" normalizeH="0" baseline="0" noProof="0">
              <a:ln>
                <a:noFill/>
              </a:ln>
              <a:solidFill>
                <a:srgbClr val="FFFFFF"/>
              </a:solidFill>
              <a:effectLst/>
              <a:uLnTx/>
              <a:uFillTx/>
              <a:latin typeface="Century Schoolbook" panose="02040604050505020304" pitchFamily="18" charset="0"/>
              <a:ea typeface="+mn-ea"/>
              <a:cs typeface="+mn-cs"/>
            </a:endParaRPr>
          </a:p>
        </p:txBody>
      </p:sp>
      <p:pic>
        <p:nvPicPr>
          <p:cNvPr id="35845" name="Image 5">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68938" y="4149725"/>
            <a:ext cx="3030537"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Image 6">
            <a:hlinkClick r:id="rId8"/>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65213" y="4144963"/>
            <a:ext cx="3141662"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Image 1">
            <a:hlinkClick r:id="rId10"/>
          </p:cNvPr>
          <p:cNvPicPr>
            <a:picLocks noChangeAspect="1"/>
          </p:cNvPicPr>
          <p:nvPr/>
        </p:nvPicPr>
        <p:blipFill>
          <a:blip r:embed="rId11">
            <a:extLst>
              <a:ext uri="{28A0092B-C50C-407E-A947-70E740481C1C}">
                <a14:useLocalDpi xmlns:a14="http://schemas.microsoft.com/office/drawing/2010/main" val="0"/>
              </a:ext>
            </a:extLst>
          </a:blip>
          <a:srcRect l="7481" t="12321" r="8257" b="5080"/>
          <a:stretch>
            <a:fillRect/>
          </a:stretch>
        </p:blipFill>
        <p:spPr bwMode="auto">
          <a:xfrm>
            <a:off x="2012950" y="904875"/>
            <a:ext cx="57277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9870673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idx="4294967295"/>
            <p:custDataLst>
              <p:tags r:id="rId2"/>
            </p:custDataLst>
          </p:nvPr>
        </p:nvSpPr>
        <p:spPr bwMode="auto">
          <a:xfrm>
            <a:off x="1187624" y="155360"/>
            <a:ext cx="7467600" cy="868363"/>
          </a:xfrm>
          <a:noFill/>
        </p:spPr>
        <p:txBody>
          <a:bodyPr wrap="square" lIns="91440" tIns="45720" rIns="91440" bIns="45720" numCol="1" anchorCtr="0" compatLnSpc="1">
            <a:prstTxWarp prst="textNoShape">
              <a:avLst/>
            </a:prstTxWarp>
          </a:bodyPr>
          <a:lstStyle/>
          <a:p>
            <a:pPr algn="ctr"/>
            <a:r>
              <a:rPr lang="fr-FR" sz="3200" b="1" cap="none" dirty="0">
                <a:solidFill>
                  <a:srgbClr val="0DB435"/>
                </a:solidFill>
                <a:latin typeface="Calibri" pitchFamily="34" charset="0"/>
              </a:rPr>
              <a:t>OBJECTIFS DE LA JOURNEE</a:t>
            </a:r>
          </a:p>
        </p:txBody>
      </p:sp>
      <p:sp>
        <p:nvSpPr>
          <p:cNvPr id="41986" name="Rectangle 3"/>
          <p:cNvSpPr>
            <a:spLocks noGrp="1"/>
          </p:cNvSpPr>
          <p:nvPr>
            <p:ph type="body" idx="4294967295"/>
          </p:nvPr>
        </p:nvSpPr>
        <p:spPr>
          <a:xfrm>
            <a:off x="661988" y="2996952"/>
            <a:ext cx="7772400" cy="3096344"/>
          </a:xfrm>
        </p:spPr>
        <p:txBody>
          <a:bodyPr/>
          <a:lstStyle/>
          <a:p>
            <a:pPr algn="just">
              <a:lnSpc>
                <a:spcPct val="90000"/>
              </a:lnSpc>
            </a:pPr>
            <a:r>
              <a:rPr lang="fr-FR" sz="2000" b="1" dirty="0">
                <a:latin typeface="Calibri" pitchFamily="34" charset="0"/>
              </a:rPr>
              <a:t>Favoriser la réflexion collective et les échanges d’expériences, en pluridisciplinarité, sur des thématiques de santé publique d’une part mais également sur la méthodologie, la mise en œuvre et l’évaluation de projets en éducation et promotion de la santé.</a:t>
            </a:r>
          </a:p>
          <a:p>
            <a:pPr algn="just">
              <a:lnSpc>
                <a:spcPct val="90000"/>
              </a:lnSpc>
            </a:pPr>
            <a:endParaRPr lang="fr-FR" sz="2000" b="1" dirty="0">
              <a:latin typeface="Calibri" pitchFamily="34" charset="0"/>
            </a:endParaRPr>
          </a:p>
          <a:p>
            <a:pPr algn="just">
              <a:lnSpc>
                <a:spcPct val="90000"/>
              </a:lnSpc>
            </a:pPr>
            <a:endParaRPr lang="fr-FR" sz="1000" b="1" dirty="0">
              <a:latin typeface="Calibri" pitchFamily="34" charset="0"/>
            </a:endParaRPr>
          </a:p>
          <a:p>
            <a:pPr algn="just">
              <a:lnSpc>
                <a:spcPct val="90000"/>
              </a:lnSpc>
            </a:pPr>
            <a:r>
              <a:rPr lang="fr-FR" sz="2000" b="1" dirty="0">
                <a:latin typeface="Calibri" pitchFamily="34" charset="0"/>
              </a:rPr>
              <a:t>Etre en capacité de choisir et d’utiliser le(s) outil(s) proposé(s) dans le cadre de leurs pratiques professionnelles ou dans la mise en place d’actions en éducation et promotion de la santé.</a:t>
            </a:r>
          </a:p>
        </p:txBody>
      </p:sp>
      <p:pic>
        <p:nvPicPr>
          <p:cNvPr id="41987" name="Picture 2" descr="http://www.codes05.org/images/interface/logo_codes05.gif"/>
          <p:cNvPicPr>
            <a:picLocks noChangeAspect="1" noChangeArrowheads="1"/>
          </p:cNvPicPr>
          <p:nvPr/>
        </p:nvPicPr>
        <p:blipFill>
          <a:blip r:embed="rId5" cstate="screen"/>
          <a:srcRect b="9912"/>
          <a:stretch>
            <a:fillRect/>
          </a:stretch>
        </p:blipFill>
        <p:spPr bwMode="auto">
          <a:xfrm>
            <a:off x="179388" y="0"/>
            <a:ext cx="1314450" cy="944563"/>
          </a:xfrm>
          <a:prstGeom prst="rect">
            <a:avLst/>
          </a:prstGeom>
          <a:noFill/>
          <a:ln w="9525">
            <a:noFill/>
            <a:miter lim="800000"/>
            <a:headEnd/>
            <a:tailEnd/>
          </a:ln>
        </p:spPr>
      </p:pic>
      <p:sp>
        <p:nvSpPr>
          <p:cNvPr id="5" name="Espace réservé du numéro de diapositive 4"/>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2" name="Imag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3608" y="1102884"/>
            <a:ext cx="1857920" cy="1523414"/>
          </a:xfrm>
          <a:prstGeom prst="rect">
            <a:avLst/>
          </a:prstGeom>
        </p:spPr>
      </p:pic>
    </p:spTree>
    <p:custDataLst>
      <p:tags r:id="rId1"/>
    </p:custDataLst>
    <p:extLst>
      <p:ext uri="{BB962C8B-B14F-4D97-AF65-F5344CB8AC3E}">
        <p14:creationId xmlns:p14="http://schemas.microsoft.com/office/powerpoint/2010/main" val="1579010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200" y="1556792"/>
            <a:ext cx="7787208" cy="4680520"/>
          </a:xfrm>
        </p:spPr>
        <p:txBody>
          <a:bodyPr/>
          <a:lstStyle/>
          <a:p>
            <a:pPr marL="273050" indent="-273050" algn="ctr">
              <a:lnSpc>
                <a:spcPct val="80000"/>
              </a:lnSpc>
              <a:buNone/>
            </a:pPr>
            <a:r>
              <a:rPr lang="fr-FR" sz="2800" b="1" i="1" dirty="0">
                <a:solidFill>
                  <a:srgbClr val="0070C0"/>
                </a:solidFill>
                <a:effectLst>
                  <a:outerShdw blurRad="38100" dist="38100" dir="2700000" algn="tl">
                    <a:srgbClr val="000000">
                      <a:alpha val="43137"/>
                    </a:srgbClr>
                  </a:outerShdw>
                </a:effectLst>
                <a:latin typeface="Calibri" pitchFamily="34" charset="0"/>
              </a:rPr>
              <a:t>LA SANTE</a:t>
            </a:r>
          </a:p>
          <a:p>
            <a:pPr marL="273050" indent="-273050">
              <a:lnSpc>
                <a:spcPct val="80000"/>
              </a:lnSpc>
            </a:pPr>
            <a:endParaRPr lang="fr-FR" sz="1800" b="1" dirty="0">
              <a:latin typeface="Calibri" pitchFamily="34" charset="0"/>
            </a:endParaRPr>
          </a:p>
          <a:p>
            <a:pPr marL="273050" indent="-273050" algn="just">
              <a:lnSpc>
                <a:spcPct val="80000"/>
              </a:lnSpc>
            </a:pPr>
            <a:r>
              <a:rPr lang="fr-FR" sz="1800" b="1" dirty="0">
                <a:latin typeface="Calibri" pitchFamily="34" charset="0"/>
              </a:rPr>
              <a:t> Avant 1945 </a:t>
            </a:r>
          </a:p>
          <a:p>
            <a:pPr marL="273050" indent="-273050" algn="just">
              <a:lnSpc>
                <a:spcPct val="80000"/>
              </a:lnSpc>
              <a:buNone/>
            </a:pPr>
            <a:r>
              <a:rPr lang="fr-FR" sz="1800" b="1" dirty="0">
                <a:latin typeface="Calibri" pitchFamily="34" charset="0"/>
              </a:rPr>
              <a:t>  C’est l’absence de maladie </a:t>
            </a:r>
          </a:p>
          <a:p>
            <a:pPr marL="273050" indent="-273050" algn="just">
              <a:lnSpc>
                <a:spcPct val="80000"/>
              </a:lnSpc>
              <a:buNone/>
            </a:pPr>
            <a:endParaRPr lang="fr-FR" sz="1800" b="1" dirty="0">
              <a:latin typeface="Calibri" pitchFamily="34" charset="0"/>
            </a:endParaRPr>
          </a:p>
          <a:p>
            <a:pPr marL="273050" indent="-273050" algn="just">
              <a:lnSpc>
                <a:spcPct val="80000"/>
              </a:lnSpc>
            </a:pPr>
            <a:r>
              <a:rPr lang="fr-FR" sz="1800" b="1" dirty="0">
                <a:latin typeface="Calibri" pitchFamily="34" charset="0"/>
              </a:rPr>
              <a:t>1946 – OMS (Préambule à la Constitution de l'Organisation Mondiale de la Santé)</a:t>
            </a:r>
          </a:p>
          <a:p>
            <a:pPr marL="273050" indent="-273050" algn="just">
              <a:lnSpc>
                <a:spcPct val="80000"/>
              </a:lnSpc>
              <a:buNone/>
            </a:pPr>
            <a:r>
              <a:rPr lang="fr-FR" sz="1800" b="1" dirty="0">
                <a:latin typeface="Calibri" pitchFamily="34" charset="0"/>
              </a:rPr>
              <a:t>	</a:t>
            </a:r>
            <a:r>
              <a:rPr lang="fr-FR" sz="1800" b="1" i="1" dirty="0">
                <a:latin typeface="Calibri" pitchFamily="34" charset="0"/>
              </a:rPr>
              <a:t>« La santé est un état de complet bien être physique, mental et social, et ne consiste pas en l’absence de maladie ou d’infirmité »</a:t>
            </a:r>
          </a:p>
          <a:p>
            <a:pPr marL="273050" indent="-273050" algn="just">
              <a:lnSpc>
                <a:spcPct val="80000"/>
              </a:lnSpc>
              <a:buNone/>
            </a:pPr>
            <a:endParaRPr lang="fr-FR" sz="1800" b="1" dirty="0">
              <a:latin typeface="Calibri" pitchFamily="34" charset="0"/>
            </a:endParaRPr>
          </a:p>
          <a:p>
            <a:pPr marL="273050" indent="-273050" algn="just">
              <a:lnSpc>
                <a:spcPct val="80000"/>
              </a:lnSpc>
            </a:pPr>
            <a:r>
              <a:rPr lang="fr-FR" sz="1800" b="1" dirty="0">
                <a:solidFill>
                  <a:srgbClr val="0070C0"/>
                </a:solidFill>
                <a:latin typeface="Calibri" pitchFamily="34" charset="0"/>
              </a:rPr>
              <a:t>1986 – OMS (Charte Ottawa) </a:t>
            </a:r>
          </a:p>
          <a:p>
            <a:pPr marL="273050" indent="-273050" algn="just">
              <a:lnSpc>
                <a:spcPct val="80000"/>
              </a:lnSpc>
              <a:buNone/>
            </a:pPr>
            <a:r>
              <a:rPr lang="fr-FR" sz="1800" b="1" dirty="0">
                <a:solidFill>
                  <a:srgbClr val="0070C0"/>
                </a:solidFill>
                <a:latin typeface="Calibri" pitchFamily="34" charset="0"/>
              </a:rPr>
              <a:t>	</a:t>
            </a:r>
            <a:r>
              <a:rPr lang="fr-FR" sz="1800" b="1" i="1" dirty="0">
                <a:solidFill>
                  <a:srgbClr val="0070C0"/>
                </a:solidFill>
                <a:latin typeface="Calibri" pitchFamily="34" charset="0"/>
              </a:rPr>
              <a:t>« La santé c’est la mesure dans laquelle un groupe ou un individu peut d’une part, réaliser ses ambitions et satisfaire ses besoins et, d’autre part, évoluer avec le milieu ou s’adapter à celui-ci »</a:t>
            </a:r>
          </a:p>
          <a:p>
            <a:pPr algn="just">
              <a:lnSpc>
                <a:spcPct val="80000"/>
              </a:lnSpc>
              <a:buNone/>
            </a:pPr>
            <a:r>
              <a:rPr lang="fr-FR" sz="1800" b="1" i="1" dirty="0">
                <a:solidFill>
                  <a:srgbClr val="0070C0"/>
                </a:solidFill>
                <a:latin typeface="Calibri" pitchFamily="34" charset="0"/>
              </a:rPr>
              <a:t>	« La santé est donc perçue comme une ressource de la vie quotidienne, et non comme le but de la vie, </a:t>
            </a:r>
            <a:r>
              <a:rPr lang="fr-FR" sz="1800" b="1" i="1" dirty="0">
                <a:solidFill>
                  <a:srgbClr val="FF0000"/>
                </a:solidFill>
                <a:latin typeface="Calibri" pitchFamily="34" charset="0"/>
              </a:rPr>
              <a:t>« le pouvoir d’identifier et de réaliser ses ambitions, satisfaire ses besoins, et évoluer avec son milieu ou s’y adapter » </a:t>
            </a:r>
            <a:r>
              <a:rPr lang="fr-FR" sz="1800" b="1" i="1" dirty="0">
                <a:solidFill>
                  <a:srgbClr val="0070C0"/>
                </a:solidFill>
                <a:latin typeface="Calibri" pitchFamily="34" charset="0"/>
              </a:rPr>
              <a:t>; il s’agit d’un concept positif mettant en valeur les ressources sociales et individuelles, ainsi que les capacités physiques »</a:t>
            </a:r>
          </a:p>
          <a:p>
            <a:pPr marL="273050" indent="-273050">
              <a:lnSpc>
                <a:spcPct val="80000"/>
              </a:lnSpc>
              <a:buFont typeface="Wingdings" pitchFamily="2" charset="2"/>
              <a:buNone/>
            </a:pPr>
            <a:endParaRPr lang="fr-FR" sz="1100" dirty="0">
              <a:latin typeface="Calibri" pitchFamily="34" charset="0"/>
            </a:endParaRPr>
          </a:p>
        </p:txBody>
      </p:sp>
      <p:pic>
        <p:nvPicPr>
          <p:cNvPr id="4"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724128" y="853908"/>
            <a:ext cx="2880320" cy="1999028"/>
          </a:xfrm>
          <a:prstGeom prst="rect">
            <a:avLst/>
          </a:prstGeom>
          <a:noFill/>
          <a:ln w="9525">
            <a:noFill/>
            <a:miter lim="800000"/>
            <a:headEnd/>
            <a:tailEnd/>
          </a:ln>
        </p:spPr>
      </p:pic>
      <p:pic>
        <p:nvPicPr>
          <p:cNvPr id="5"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sng"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Le concept de Santé</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custDataLst>
      <p:tags r:id="rId1"/>
    </p:custDataLst>
    <p:extLst>
      <p:ext uri="{BB962C8B-B14F-4D97-AF65-F5344CB8AC3E}">
        <p14:creationId xmlns:p14="http://schemas.microsoft.com/office/powerpoint/2010/main" val="468406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descr="Large confetti"/>
          <p:cNvSpPr>
            <a:spLocks noChangeArrowheads="1"/>
          </p:cNvSpPr>
          <p:nvPr/>
        </p:nvSpPr>
        <p:spPr bwMode="auto">
          <a:xfrm>
            <a:off x="1565275" y="255588"/>
            <a:ext cx="6248400" cy="7620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Le concept de Prévention </a:t>
            </a:r>
          </a:p>
        </p:txBody>
      </p:sp>
      <p:sp>
        <p:nvSpPr>
          <p:cNvPr id="66562" name="Rectangle 3"/>
          <p:cNvSpPr>
            <a:spLocks noChangeArrowheads="1"/>
          </p:cNvSpPr>
          <p:nvPr/>
        </p:nvSpPr>
        <p:spPr bwMode="auto">
          <a:xfrm>
            <a:off x="-111125" y="1214438"/>
            <a:ext cx="9144000" cy="931862"/>
          </a:xfrm>
          <a:prstGeom prst="rect">
            <a:avLst/>
          </a:prstGeom>
          <a:noFill/>
          <a:ln w="9525">
            <a:noFill/>
            <a:miter lim="800000"/>
            <a:headEnd/>
            <a:tailEnd/>
          </a:ln>
        </p:spPr>
        <p:txBody>
          <a:bodyPr lIns="90000" tIns="46800" rIns="90000" bIns="46800"/>
          <a:lstStyle/>
          <a:p>
            <a:pPr marL="0" marR="0" lvl="0" indent="0" algn="ctr" defTabSz="449263" rtl="0" eaLnBrk="0" fontAlgn="base" latinLnBrk="0" hangingPunct="0">
              <a:lnSpc>
                <a:spcPct val="80000"/>
              </a:lnSpc>
              <a:spcBef>
                <a:spcPct val="0"/>
              </a:spcBef>
              <a:spcAft>
                <a:spcPct val="0"/>
              </a:spcAft>
              <a:buClrTx/>
              <a:buSzPct val="85000"/>
              <a:buFont typeface="Comic Sans MS" pitchFamily="66" charset="0"/>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fr-FR" sz="20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ctr" defTabSz="449263" rtl="0" eaLnBrk="0" fontAlgn="base" latinLnBrk="0" hangingPunct="0">
              <a:lnSpc>
                <a:spcPct val="80000"/>
              </a:lnSpc>
              <a:spcBef>
                <a:spcPct val="0"/>
              </a:spcBef>
              <a:spcAft>
                <a:spcPct val="0"/>
              </a:spcAft>
              <a:buClrTx/>
              <a:buSzPct val="85000"/>
              <a:buFont typeface="Comic Sans MS" pitchFamily="66" charset="0"/>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fr-FR" sz="2000" b="0" i="0" u="none" strike="noStrike" kern="1200" cap="none" spc="0" normalizeH="0" baseline="0" noProof="0" dirty="0">
                <a:ln>
                  <a:noFill/>
                </a:ln>
                <a:solidFill>
                  <a:prstClr val="black"/>
                </a:solidFill>
                <a:effectLst/>
                <a:uLnTx/>
                <a:uFillTx/>
                <a:latin typeface="Calibri" pitchFamily="34" charset="0"/>
                <a:ea typeface="+mn-ea"/>
                <a:cs typeface="+mn-cs"/>
              </a:rPr>
              <a:t> </a:t>
            </a:r>
            <a:r>
              <a:rPr kumimoji="0" lang="fr-FR" sz="2400" b="1" i="0" u="none" strike="noStrike" kern="1200" cap="none" spc="0" normalizeH="0" baseline="0" noProof="0" dirty="0">
                <a:ln>
                  <a:noFill/>
                </a:ln>
                <a:solidFill>
                  <a:prstClr val="black"/>
                </a:solidFill>
                <a:effectLst/>
                <a:uLnTx/>
                <a:uFillTx/>
                <a:latin typeface="Calibri" pitchFamily="34" charset="0"/>
                <a:ea typeface="+mn-ea"/>
                <a:cs typeface="+mn-cs"/>
              </a:rPr>
              <a:t>Ensemble des actions qui tendent à promouvoir la santé individuelle et </a:t>
            </a:r>
            <a:r>
              <a:rPr kumimoji="0" lang="fr-FR" sz="2300" b="1" i="0" u="none" strike="noStrike" kern="1200" cap="none" spc="0" normalizeH="0" baseline="0" noProof="0" dirty="0">
                <a:ln>
                  <a:noFill/>
                </a:ln>
                <a:solidFill>
                  <a:prstClr val="black"/>
                </a:solidFill>
                <a:effectLst/>
                <a:uLnTx/>
                <a:uFillTx/>
                <a:latin typeface="Calibri" pitchFamily="34" charset="0"/>
                <a:ea typeface="+mn-ea"/>
                <a:cs typeface="+mn-cs"/>
              </a:rPr>
              <a:t>collective</a:t>
            </a:r>
            <a:r>
              <a:rPr kumimoji="0" lang="fr-FR" sz="2400" b="1" i="0" u="none" strike="noStrike" kern="1200" cap="none" spc="0" normalizeH="0" baseline="0" noProof="0" dirty="0">
                <a:ln>
                  <a:noFill/>
                </a:ln>
                <a:solidFill>
                  <a:prstClr val="black"/>
                </a:solidFill>
                <a:effectLst/>
                <a:uLnTx/>
                <a:uFillTx/>
                <a:latin typeface="Calibri" pitchFamily="34" charset="0"/>
                <a:ea typeface="+mn-ea"/>
                <a:cs typeface="+mn-cs"/>
              </a:rPr>
              <a:t>, elle a pour but de permettre à chaque individu d’entretenir et développer son capital santé</a:t>
            </a:r>
            <a:endParaRPr kumimoji="0" lang="fr-FR" sz="2400" b="1" i="1" u="none" strike="noStrike" kern="1200" cap="none" spc="0" normalizeH="0" baseline="0" noProof="0" dirty="0">
              <a:ln>
                <a:noFill/>
              </a:ln>
              <a:solidFill>
                <a:prstClr val="black"/>
              </a:solidFill>
              <a:effectLst/>
              <a:uLnTx/>
              <a:uFillTx/>
              <a:latin typeface="Calibri" pitchFamily="34" charset="0"/>
              <a:ea typeface="+mn-ea"/>
              <a:cs typeface="+mn-cs"/>
            </a:endParaRPr>
          </a:p>
        </p:txBody>
      </p:sp>
      <p:pic>
        <p:nvPicPr>
          <p:cNvPr id="66566" name="Picture 2" descr="http://www.codes05.org/images/interface/logo_codes05.gif"/>
          <p:cNvPicPr>
            <a:picLocks noChangeAspect="1" noChangeArrowheads="1"/>
          </p:cNvPicPr>
          <p:nvPr/>
        </p:nvPicPr>
        <p:blipFill>
          <a:blip r:embed="rId4"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2" name="Image 1"/>
          <p:cNvPicPr>
            <a:picLocks noChangeAspect="1"/>
          </p:cNvPicPr>
          <p:nvPr/>
        </p:nvPicPr>
        <p:blipFill>
          <a:blip r:embed="rId5"/>
          <a:stretch>
            <a:fillRect/>
          </a:stretch>
        </p:blipFill>
        <p:spPr>
          <a:xfrm>
            <a:off x="1064498" y="2636912"/>
            <a:ext cx="6868457" cy="1080120"/>
          </a:xfrm>
          <a:prstGeom prst="rect">
            <a:avLst/>
          </a:prstGeom>
        </p:spPr>
      </p:pic>
      <p:pic>
        <p:nvPicPr>
          <p:cNvPr id="3" name="Image 2"/>
          <p:cNvPicPr>
            <a:picLocks noChangeAspect="1"/>
          </p:cNvPicPr>
          <p:nvPr/>
        </p:nvPicPr>
        <p:blipFill>
          <a:blip r:embed="rId6"/>
          <a:stretch>
            <a:fillRect/>
          </a:stretch>
        </p:blipFill>
        <p:spPr>
          <a:xfrm>
            <a:off x="898014" y="3933056"/>
            <a:ext cx="7201426" cy="2232248"/>
          </a:xfrm>
          <a:prstGeom prst="rect">
            <a:avLst/>
          </a:prstGeom>
        </p:spPr>
      </p:pic>
    </p:spTree>
    <p:custDataLst>
      <p:tags r:id="rId1"/>
    </p:custDataLst>
    <p:extLst>
      <p:ext uri="{BB962C8B-B14F-4D97-AF65-F5344CB8AC3E}">
        <p14:creationId xmlns:p14="http://schemas.microsoft.com/office/powerpoint/2010/main" val="25185452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descr="Large confetti"/>
          <p:cNvSpPr>
            <a:spLocks noChangeArrowheads="1"/>
          </p:cNvSpPr>
          <p:nvPr/>
        </p:nvSpPr>
        <p:spPr bwMode="auto">
          <a:xfrm>
            <a:off x="1565275" y="255588"/>
            <a:ext cx="6248400" cy="7620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Le concept de Prévention </a:t>
            </a:r>
          </a:p>
        </p:txBody>
      </p:sp>
      <p:pic>
        <p:nvPicPr>
          <p:cNvPr id="66566" name="Picture 2" descr="http://www.codes05.org/images/interface/logo_codes05.gif"/>
          <p:cNvPicPr>
            <a:picLocks noChangeAspect="1" noChangeArrowheads="1"/>
          </p:cNvPicPr>
          <p:nvPr/>
        </p:nvPicPr>
        <p:blipFill>
          <a:blip r:embed="rId4"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75778" name="Picture 2" descr="http://www.ipcdc.qc.ca/sites/default/files/images/Continuumsant%C3%A9.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65094" y="1185129"/>
            <a:ext cx="8496944" cy="4511605"/>
          </a:xfrm>
          <a:prstGeom prst="rect">
            <a:avLst/>
          </a:prstGeom>
          <a:noFill/>
        </p:spPr>
      </p:pic>
    </p:spTree>
    <p:custDataLst>
      <p:tags r:id="rId1"/>
    </p:custDataLst>
    <p:extLst>
      <p:ext uri="{BB962C8B-B14F-4D97-AF65-F5344CB8AC3E}">
        <p14:creationId xmlns:p14="http://schemas.microsoft.com/office/powerpoint/2010/main" val="13407763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1000" fill="hold"/>
                                        <p:tgtEl>
                                          <p:spTgt spid="75778"/>
                                        </p:tgtEl>
                                        <p:attrNameLst>
                                          <p:attrName>ppt_w</p:attrName>
                                        </p:attrNameLst>
                                      </p:cBhvr>
                                      <p:tavLst>
                                        <p:tav tm="0">
                                          <p:val>
                                            <p:strVal val="#ppt_w*0.70"/>
                                          </p:val>
                                        </p:tav>
                                        <p:tav tm="100000">
                                          <p:val>
                                            <p:strVal val="#ppt_w"/>
                                          </p:val>
                                        </p:tav>
                                      </p:tavLst>
                                    </p:anim>
                                    <p:anim calcmode="lin" valueType="num">
                                      <p:cBhvr>
                                        <p:cTn id="8" dur="1000" fill="hold"/>
                                        <p:tgtEl>
                                          <p:spTgt spid="75778"/>
                                        </p:tgtEl>
                                        <p:attrNameLst>
                                          <p:attrName>ppt_h</p:attrName>
                                        </p:attrNameLst>
                                      </p:cBhvr>
                                      <p:tavLst>
                                        <p:tav tm="0">
                                          <p:val>
                                            <p:strVal val="#ppt_h"/>
                                          </p:val>
                                        </p:tav>
                                        <p:tav tm="100000">
                                          <p:val>
                                            <p:strVal val="#ppt_h"/>
                                          </p:val>
                                        </p:tav>
                                      </p:tavLst>
                                    </p:anim>
                                    <p:animEffect transition="in" filter="fade">
                                      <p:cBhvr>
                                        <p:cTn id="9" dur="10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907704" y="908719"/>
            <a:ext cx="5184576" cy="2817705"/>
          </a:xfrm>
          <a:prstGeom prst="rect">
            <a:avLst/>
          </a:prstGeom>
          <a:noFill/>
          <a:ln w="9525">
            <a:noFill/>
            <a:miter lim="800000"/>
            <a:headEnd/>
            <a:tailEnd/>
          </a:ln>
        </p:spPr>
      </p:pic>
      <p:sp>
        <p:nvSpPr>
          <p:cNvPr id="3" name="Espace réservé du contenu 2"/>
          <p:cNvSpPr>
            <a:spLocks noGrp="1"/>
          </p:cNvSpPr>
          <p:nvPr>
            <p:ph idx="4294967295"/>
          </p:nvPr>
        </p:nvSpPr>
        <p:spPr>
          <a:xfrm>
            <a:off x="179512" y="1229915"/>
            <a:ext cx="8229600" cy="4863381"/>
          </a:xfrm>
        </p:spPr>
        <p:txBody>
          <a:bodyPr/>
          <a:lstStyle/>
          <a:p>
            <a:pPr marL="273050" indent="-273050">
              <a:lnSpc>
                <a:spcPct val="80000"/>
              </a:lnSpc>
            </a:pPr>
            <a:endParaRPr lang="fr-FR" sz="1800" b="1" dirty="0">
              <a:latin typeface="Calibri" pitchFamily="34" charset="0"/>
            </a:endParaRPr>
          </a:p>
          <a:p>
            <a:pPr marL="273050" indent="-273050" algn="ctr">
              <a:lnSpc>
                <a:spcPct val="80000"/>
              </a:lnSpc>
              <a:buNone/>
            </a:pPr>
            <a:endParaRPr lang="fr-FR" b="1" i="1" dirty="0">
              <a:solidFill>
                <a:srgbClr val="0070C0"/>
              </a:solidFill>
              <a:latin typeface="Calibri" pitchFamily="34" charset="0"/>
            </a:endParaRPr>
          </a:p>
          <a:p>
            <a:pPr marL="273050" indent="-273050" algn="ctr">
              <a:lnSpc>
                <a:spcPct val="80000"/>
              </a:lnSpc>
              <a:buNone/>
            </a:pPr>
            <a:endParaRPr lang="fr-FR" b="1" i="1" dirty="0">
              <a:solidFill>
                <a:srgbClr val="0070C0"/>
              </a:solidFill>
              <a:latin typeface="Calibri" pitchFamily="34" charset="0"/>
            </a:endParaRPr>
          </a:p>
          <a:p>
            <a:pPr marL="273050" indent="-273050" algn="ctr">
              <a:lnSpc>
                <a:spcPct val="80000"/>
              </a:lnSpc>
              <a:buNone/>
            </a:pPr>
            <a:endParaRPr lang="fr-FR" b="1" i="1" dirty="0">
              <a:solidFill>
                <a:srgbClr val="0070C0"/>
              </a:solidFill>
              <a:latin typeface="Calibri" pitchFamily="34" charset="0"/>
            </a:endParaRPr>
          </a:p>
          <a:p>
            <a:pPr marL="273050" indent="-273050" algn="ctr">
              <a:lnSpc>
                <a:spcPct val="80000"/>
              </a:lnSpc>
              <a:buNone/>
            </a:pPr>
            <a:endParaRPr lang="fr-FR" b="1" i="1" dirty="0">
              <a:solidFill>
                <a:srgbClr val="0070C0"/>
              </a:solidFill>
              <a:latin typeface="Calibri" pitchFamily="34" charset="0"/>
            </a:endParaRPr>
          </a:p>
          <a:p>
            <a:pPr marL="273050" indent="-273050" algn="ctr">
              <a:lnSpc>
                <a:spcPct val="80000"/>
              </a:lnSpc>
              <a:buNone/>
            </a:pPr>
            <a:endParaRPr lang="fr-FR" b="1" i="1" dirty="0">
              <a:solidFill>
                <a:srgbClr val="0070C0"/>
              </a:solidFill>
              <a:latin typeface="Calibri" pitchFamily="34" charset="0"/>
            </a:endParaRPr>
          </a:p>
          <a:p>
            <a:pPr marL="273050" indent="-273050" algn="ctr">
              <a:lnSpc>
                <a:spcPct val="80000"/>
              </a:lnSpc>
              <a:buNone/>
            </a:pPr>
            <a:endParaRPr lang="fr-FR" b="1" i="1" dirty="0">
              <a:solidFill>
                <a:srgbClr val="0070C0"/>
              </a:solidFill>
              <a:latin typeface="Calibri" pitchFamily="34" charset="0"/>
            </a:endParaRPr>
          </a:p>
          <a:p>
            <a:pPr marL="273050" indent="-273050" algn="ctr">
              <a:lnSpc>
                <a:spcPct val="80000"/>
              </a:lnSpc>
              <a:buNone/>
            </a:pPr>
            <a:r>
              <a:rPr lang="fr-FR" b="1" i="1" dirty="0">
                <a:solidFill>
                  <a:srgbClr val="0070C0"/>
                </a:solidFill>
                <a:latin typeface="Calibri" pitchFamily="34" charset="0"/>
              </a:rPr>
              <a:t>« La Promotion de la Santé est le processus qui confère aux populations les moyens d'assurer un plus grand contrôle sur leur propre santé, et d'améliorer celle-ci »</a:t>
            </a:r>
          </a:p>
          <a:p>
            <a:pPr marL="273050" indent="-273050" algn="ctr">
              <a:lnSpc>
                <a:spcPct val="80000"/>
              </a:lnSpc>
              <a:buNone/>
            </a:pPr>
            <a:r>
              <a:rPr lang="fr-FR" b="1" dirty="0">
                <a:solidFill>
                  <a:srgbClr val="0070C0"/>
                </a:solidFill>
                <a:latin typeface="Calibri" pitchFamily="34" charset="0"/>
              </a:rPr>
              <a:t> </a:t>
            </a:r>
          </a:p>
          <a:p>
            <a:pPr marL="273050" indent="-273050" algn="ctr">
              <a:lnSpc>
                <a:spcPct val="80000"/>
              </a:lnSpc>
              <a:buNone/>
            </a:pPr>
            <a:r>
              <a:rPr lang="fr-FR" b="1" dirty="0">
                <a:latin typeface="Calibri" pitchFamily="34" charset="0"/>
              </a:rPr>
              <a:t>Charte d’Ottawa, 1986</a:t>
            </a:r>
          </a:p>
          <a:p>
            <a:pPr marL="273050" indent="-273050" algn="ctr">
              <a:lnSpc>
                <a:spcPct val="80000"/>
              </a:lnSpc>
              <a:buNone/>
            </a:pPr>
            <a:endParaRPr lang="fr-FR" b="1" dirty="0">
              <a:latin typeface="Calibri" pitchFamily="34" charset="0"/>
            </a:endParaRPr>
          </a:p>
          <a:p>
            <a:pPr marL="273050" indent="-273050" algn="ctr">
              <a:lnSpc>
                <a:spcPct val="80000"/>
              </a:lnSpc>
              <a:buNone/>
            </a:pPr>
            <a:r>
              <a:rPr lang="fr-FR" b="1" dirty="0">
                <a:latin typeface="Calibri" pitchFamily="34" charset="0"/>
              </a:rPr>
              <a:t>Processus apportant aux individus et aux communautés la capacité d’accroître leur contrôle sur les déterminants de la santé et donc d’améliorer leur santé </a:t>
            </a:r>
          </a:p>
          <a:p>
            <a:pPr marL="273050" indent="-273050">
              <a:lnSpc>
                <a:spcPct val="80000"/>
              </a:lnSpc>
              <a:buFont typeface="Wingdings" pitchFamily="2" charset="2"/>
              <a:buNone/>
            </a:pPr>
            <a:endParaRPr lang="fr-FR" sz="1100" dirty="0">
              <a:latin typeface="Calibri" pitchFamily="34" charset="0"/>
            </a:endParaRPr>
          </a:p>
        </p:txBody>
      </p:sp>
      <p:pic>
        <p:nvPicPr>
          <p:cNvPr id="7"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8" name="Rectangle 3" descr="Large confetti"/>
          <p:cNvSpPr>
            <a:spLocks noChangeArrowheads="1"/>
          </p:cNvSpPr>
          <p:nvPr/>
        </p:nvSpPr>
        <p:spPr bwMode="auto">
          <a:xfrm>
            <a:off x="1043608" y="90488"/>
            <a:ext cx="7621587" cy="7620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Le concept de Promotion de la Santé </a:t>
            </a:r>
          </a:p>
        </p:txBody>
      </p:sp>
      <p:sp>
        <p:nvSpPr>
          <p:cNvPr id="9" name="Espace réservé du numéro de diapositive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custDataLst>
      <p:tags r:id="rId1"/>
    </p:custDataLst>
    <p:extLst>
      <p:ext uri="{BB962C8B-B14F-4D97-AF65-F5344CB8AC3E}">
        <p14:creationId xmlns:p14="http://schemas.microsoft.com/office/powerpoint/2010/main" val="114999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D2C7FFD-251C-4DEE-8A4B-561DD5D94223}" type="slidenum">
              <a:rPr lang="fr-FR" altLang="fr-FR" sz="1200">
                <a:solidFill>
                  <a:srgbClr val="898989"/>
                </a:solidFill>
              </a:rPr>
              <a:pPr/>
              <a:t>16</a:t>
            </a:fld>
            <a:endParaRPr lang="fr-FR" altLang="fr-FR" sz="1200">
              <a:solidFill>
                <a:srgbClr val="898989"/>
              </a:solidFill>
            </a:endParaRPr>
          </a:p>
        </p:txBody>
      </p:sp>
      <p:sp>
        <p:nvSpPr>
          <p:cNvPr id="7" name="Rectangle 3" descr="Large confetti"/>
          <p:cNvSpPr>
            <a:spLocks noChangeArrowheads="1"/>
          </p:cNvSpPr>
          <p:nvPr/>
        </p:nvSpPr>
        <p:spPr bwMode="auto">
          <a:xfrm>
            <a:off x="1043608" y="90488"/>
            <a:ext cx="7621587" cy="762000"/>
          </a:xfrm>
          <a:prstGeom prst="rect">
            <a:avLst/>
          </a:prstGeom>
          <a:noFill/>
          <a:ln>
            <a:noFill/>
          </a:ln>
          <a:effectLst/>
          <a:extLst/>
        </p:spPr>
        <p:txBody>
          <a:bodyPr anchor="b"/>
          <a:lstStyle/>
          <a:p>
            <a:pPr algn="ctr" fontAlgn="auto">
              <a:spcBef>
                <a:spcPts val="0"/>
              </a:spcBef>
              <a:spcAft>
                <a:spcPts val="0"/>
              </a:spcAft>
              <a:defRPr/>
            </a:pPr>
            <a:r>
              <a:rPr lang="fr-FR" sz="3200" b="1" u="sng" cap="small" dirty="0">
                <a:solidFill>
                  <a:schemeClr val="tx2">
                    <a:lumMod val="75000"/>
                    <a:lumOff val="25000"/>
                  </a:schemeClr>
                </a:solidFill>
                <a:latin typeface="Calibri" pitchFamily="34" charset="0"/>
                <a:cs typeface="Calibri" pitchFamily="34" charset="0"/>
              </a:rPr>
              <a:t>Le concept de Promotion de la Santé </a:t>
            </a:r>
          </a:p>
        </p:txBody>
      </p:sp>
      <p:pic>
        <p:nvPicPr>
          <p:cNvPr id="9" name="Image 8"/>
          <p:cNvPicPr>
            <a:picLocks noChangeAspect="1"/>
          </p:cNvPicPr>
          <p:nvPr/>
        </p:nvPicPr>
        <p:blipFill rotWithShape="1">
          <a:blip r:embed="rId4"/>
          <a:srcRect t="1117"/>
          <a:stretch/>
        </p:blipFill>
        <p:spPr>
          <a:xfrm>
            <a:off x="383895" y="980728"/>
            <a:ext cx="8023505" cy="4680520"/>
          </a:xfrm>
          <a:prstGeom prst="rect">
            <a:avLst/>
          </a:prstGeom>
        </p:spPr>
      </p:pic>
      <p:pic>
        <p:nvPicPr>
          <p:cNvPr id="5" name="Picture 2" descr="http://www.codes05.org/images/interface/logo_codes05.gif"/>
          <p:cNvPicPr>
            <a:picLocks noChangeAspect="1" noChangeArrowheads="1"/>
          </p:cNvPicPr>
          <p:nvPr/>
        </p:nvPicPr>
        <p:blipFill>
          <a:blip r:embed="rId5" cstate="screen"/>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64405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D2C7FFD-251C-4DEE-8A4B-561DD5D94223}" type="slidenum">
              <a:rPr lang="fr-FR" altLang="fr-FR" sz="1200">
                <a:solidFill>
                  <a:srgbClr val="898989"/>
                </a:solidFill>
              </a:rPr>
              <a:pPr/>
              <a:t>17</a:t>
            </a:fld>
            <a:endParaRPr lang="fr-FR" altLang="fr-FR" sz="1200">
              <a:solidFill>
                <a:srgbClr val="898989"/>
              </a:solidFill>
            </a:endParaRPr>
          </a:p>
        </p:txBody>
      </p:sp>
      <p:sp>
        <p:nvSpPr>
          <p:cNvPr id="7" name="Rectangle 3" descr="Large confetti"/>
          <p:cNvSpPr>
            <a:spLocks noChangeArrowheads="1"/>
          </p:cNvSpPr>
          <p:nvPr/>
        </p:nvSpPr>
        <p:spPr bwMode="auto">
          <a:xfrm>
            <a:off x="1043608" y="290736"/>
            <a:ext cx="7621587" cy="762000"/>
          </a:xfrm>
          <a:prstGeom prst="rect">
            <a:avLst/>
          </a:prstGeom>
          <a:noFill/>
          <a:ln>
            <a:noFill/>
          </a:ln>
          <a:effectLst/>
          <a:extLst/>
        </p:spPr>
        <p:txBody>
          <a:bodyPr anchor="b"/>
          <a:lstStyle/>
          <a:p>
            <a:pPr algn="ctr" fontAlgn="auto">
              <a:spcBef>
                <a:spcPts val="0"/>
              </a:spcBef>
              <a:spcAft>
                <a:spcPts val="0"/>
              </a:spcAft>
              <a:defRPr/>
            </a:pPr>
            <a:r>
              <a:rPr lang="fr-FR" sz="3200" b="1" u="sng" cap="small" dirty="0">
                <a:solidFill>
                  <a:schemeClr val="tx2">
                    <a:lumMod val="75000"/>
                    <a:lumOff val="25000"/>
                  </a:schemeClr>
                </a:solidFill>
                <a:latin typeface="Calibri" pitchFamily="34" charset="0"/>
                <a:cs typeface="Calibri" pitchFamily="34" charset="0"/>
              </a:rPr>
              <a:t>Interventions en Promotion de la Santé</a:t>
            </a:r>
          </a:p>
          <a:p>
            <a:pPr algn="ctr" fontAlgn="auto">
              <a:spcBef>
                <a:spcPts val="0"/>
              </a:spcBef>
              <a:spcAft>
                <a:spcPts val="0"/>
              </a:spcAft>
              <a:defRPr/>
            </a:pPr>
            <a:r>
              <a:rPr lang="fr-FR" sz="3200" b="1" cap="small" dirty="0">
                <a:solidFill>
                  <a:schemeClr val="tx2">
                    <a:lumMod val="75000"/>
                    <a:lumOff val="25000"/>
                  </a:schemeClr>
                </a:solidFill>
                <a:latin typeface="Calibri" pitchFamily="34" charset="0"/>
                <a:cs typeface="Calibri" pitchFamily="34" charset="0"/>
              </a:rPr>
              <a:t>Exemple : prevention du tabagisme </a:t>
            </a:r>
          </a:p>
        </p:txBody>
      </p:sp>
      <p:pic>
        <p:nvPicPr>
          <p:cNvPr id="5" name="Picture 2" descr="http://www.codes05.org/images/interface/logo_codes05.gif"/>
          <p:cNvPicPr>
            <a:picLocks noChangeAspect="1" noChangeArrowheads="1"/>
          </p:cNvPicPr>
          <p:nvPr/>
        </p:nvPicPr>
        <p:blipFill>
          <a:blip r:embed="rId4" cstate="screen"/>
          <a:srcRect b="9912"/>
          <a:stretch>
            <a:fillRect/>
          </a:stretch>
        </p:blipFill>
        <p:spPr bwMode="auto">
          <a:xfrm>
            <a:off x="179388" y="0"/>
            <a:ext cx="1314450" cy="944563"/>
          </a:xfrm>
          <a:prstGeom prst="rect">
            <a:avLst/>
          </a:prstGeom>
          <a:noFill/>
          <a:ln w="9525">
            <a:noFill/>
            <a:miter lim="800000"/>
            <a:headEnd/>
            <a:tailEnd/>
          </a:ln>
        </p:spPr>
      </p:pic>
      <p:pic>
        <p:nvPicPr>
          <p:cNvPr id="2" name="Image 1"/>
          <p:cNvPicPr>
            <a:picLocks noChangeAspect="1"/>
          </p:cNvPicPr>
          <p:nvPr/>
        </p:nvPicPr>
        <p:blipFill>
          <a:blip r:embed="rId5"/>
          <a:stretch>
            <a:fillRect/>
          </a:stretch>
        </p:blipFill>
        <p:spPr>
          <a:xfrm>
            <a:off x="1619672" y="2060848"/>
            <a:ext cx="6224931" cy="2880320"/>
          </a:xfrm>
          <a:prstGeom prst="rect">
            <a:avLst/>
          </a:prstGeom>
        </p:spPr>
      </p:pic>
    </p:spTree>
    <p:custDataLst>
      <p:tags r:id="rId1"/>
    </p:custDataLst>
    <p:extLst>
      <p:ext uri="{BB962C8B-B14F-4D97-AF65-F5344CB8AC3E}">
        <p14:creationId xmlns:p14="http://schemas.microsoft.com/office/powerpoint/2010/main" val="2353698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179388" y="2349500"/>
            <a:ext cx="8497068" cy="446276"/>
          </a:xfrm>
          <a:prstGeom prst="rect">
            <a:avLst/>
          </a:prstGeom>
          <a:noFill/>
          <a:ln w="9525">
            <a:noFill/>
            <a:miter lim="800000"/>
            <a:headEnd/>
            <a:tailEnd/>
          </a:ln>
        </p:spPr>
        <p:txBody>
          <a:bodyPr wrap="square">
            <a:spAutoFit/>
          </a:bodyPr>
          <a:lstStyle/>
          <a:p>
            <a:pPr marL="457200" marR="0" lvl="1" indent="0" algn="just" defTabSz="914400" rtl="0" eaLnBrk="1" fontAlgn="base" latinLnBrk="0" hangingPunct="1">
              <a:lnSpc>
                <a:spcPct val="100000"/>
              </a:lnSpc>
              <a:spcBef>
                <a:spcPct val="50000"/>
              </a:spcBef>
              <a:spcAft>
                <a:spcPct val="0"/>
              </a:spcAft>
              <a:buClr>
                <a:srgbClr val="0DB434"/>
              </a:buClr>
              <a:buSzPct val="80000"/>
              <a:buFontTx/>
              <a:buNone/>
              <a:tabLst/>
              <a:defRPr/>
            </a:pPr>
            <a:r>
              <a:rPr kumimoji="0" lang="fr-FR" sz="2300" b="1" i="0" u="none" strike="noStrike" kern="1200" cap="none" spc="0" normalizeH="0" baseline="0" noProof="0" dirty="0">
                <a:ln>
                  <a:noFill/>
                </a:ln>
                <a:solidFill>
                  <a:prstClr val="black"/>
                </a:solidFill>
                <a:effectLst/>
                <a:uLnTx/>
                <a:uFillTx/>
                <a:latin typeface="Calibri" pitchFamily="34" charset="0"/>
                <a:ea typeface="+mn-ea"/>
                <a:cs typeface="+mn-cs"/>
              </a:rPr>
              <a:t> </a:t>
            </a:r>
            <a:endParaRPr kumimoji="0" lang="fr-FR" sz="2300" b="0" i="1"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89090" name="Text Box 4"/>
          <p:cNvSpPr txBox="1">
            <a:spLocks noChangeArrowheads="1"/>
          </p:cNvSpPr>
          <p:nvPr/>
        </p:nvSpPr>
        <p:spPr bwMode="auto">
          <a:xfrm>
            <a:off x="323528" y="1309751"/>
            <a:ext cx="7920880" cy="4031873"/>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8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Webdings" panose="05030102010509060703" pitchFamily="18" charset="2"/>
              </a:rPr>
              <a:t>Développement de « </a:t>
            </a:r>
            <a:r>
              <a:rPr kumimoji="0" lang="fr-FR" altLang="fr-FR" sz="2800" b="1" i="1"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Webdings" panose="05030102010509060703" pitchFamily="18" charset="2"/>
              </a:rPr>
              <a:t>compétences humaines et relationnelles utiles au développement de comportements favorables à la santé </a:t>
            </a:r>
            <a:r>
              <a:rPr kumimoji="0" lang="fr-FR" altLang="fr-FR" sz="28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Webdings" panose="05030102010509060703" pitchFamily="18" charset="2"/>
              </a:rPr>
              <a:t>» </a:t>
            </a:r>
            <a:r>
              <a:rPr kumimoji="0" lang="fr-FR" altLang="fr-FR" sz="2800" b="0"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Webdings" panose="05030102010509060703" pitchFamily="18" charset="2"/>
              </a:rPr>
              <a:t>(M.DEMARTEAU)</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fr-FR" sz="2400" b="0"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Webdings" panose="05030102010509060703"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Les </a:t>
            </a:r>
            <a:r>
              <a:rPr kumimoji="0" lang="fr-FR" altLang="fr-FR"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actions</a:t>
            </a:r>
            <a:r>
              <a:rPr kumimoji="0" lang="fr-FR" altLang="fr-FR"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d’éducation pour la santé visent l’adaptation des attitudes et des comportements influençant la santé. Pour être efficaces, elles interviennent simultanément sur trois déterminants du comportement accessibles à l’éducation :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le </a:t>
            </a:r>
            <a:r>
              <a:rPr kumimoji="0" lang="fr-FR" altLang="fr-FR"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savoir</a:t>
            </a:r>
            <a:r>
              <a:rPr kumimoji="0" lang="fr-FR" altLang="fr-FR"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le </a:t>
            </a:r>
            <a:r>
              <a:rPr kumimoji="0" lang="fr-FR" altLang="fr-FR"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savoir-faire </a:t>
            </a:r>
            <a:r>
              <a:rPr kumimoji="0" lang="fr-FR" altLang="fr-FR"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et le </a:t>
            </a:r>
            <a:r>
              <a:rPr kumimoji="0" lang="fr-FR" altLang="fr-FR"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savoir-être. </a:t>
            </a:r>
          </a:p>
        </p:txBody>
      </p:sp>
      <p:sp>
        <p:nvSpPr>
          <p:cNvPr id="6" name="Rectangle 2" descr="Large confetti"/>
          <p:cNvSpPr>
            <a:spLocks noChangeArrowheads="1"/>
          </p:cNvSpPr>
          <p:nvPr/>
        </p:nvSpPr>
        <p:spPr bwMode="auto">
          <a:xfrm>
            <a:off x="1043608" y="438944"/>
            <a:ext cx="7620000" cy="6858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small" spc="0" normalizeH="0" baseline="0" noProof="0" dirty="0">
                <a:ln>
                  <a:noFill/>
                </a:ln>
                <a:solidFill>
                  <a:srgbClr val="0DB434"/>
                </a:solidFill>
                <a:effectLst/>
                <a:uLnTx/>
                <a:uFillTx/>
                <a:latin typeface="Calibri" pitchFamily="34" charset="0"/>
                <a:ea typeface="+mn-ea"/>
                <a:cs typeface="Calibri" pitchFamily="34" charset="0"/>
              </a:rPr>
              <a:t>Le concept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small" spc="0" normalizeH="0" baseline="0" noProof="0" dirty="0">
                <a:ln>
                  <a:noFill/>
                </a:ln>
                <a:solidFill>
                  <a:srgbClr val="0DB434"/>
                </a:solidFill>
                <a:effectLst/>
                <a:uLnTx/>
                <a:uFillTx/>
                <a:latin typeface="Calibri" pitchFamily="34" charset="0"/>
                <a:ea typeface="+mn-ea"/>
                <a:cs typeface="Calibri" pitchFamily="34" charset="0"/>
              </a:rPr>
              <a:t>d’Education pour la Santé </a:t>
            </a:r>
          </a:p>
        </p:txBody>
      </p:sp>
      <p:pic>
        <p:nvPicPr>
          <p:cNvPr id="89093" name="Picture 2" descr="http://www.codes05.org/images/interface/logo_codes05.gif"/>
          <p:cNvPicPr>
            <a:picLocks noChangeAspect="1" noChangeArrowheads="1"/>
          </p:cNvPicPr>
          <p:nvPr/>
        </p:nvPicPr>
        <p:blipFill>
          <a:blip r:embed="rId4"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7" name="Espace réservé du numéro de diapositive 6"/>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8" name="Imag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70327" y="4941168"/>
            <a:ext cx="1470025"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187692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custDataLst>
              <p:tags r:id="rId2"/>
            </p:custDataLst>
          </p:nvPr>
        </p:nvSpPr>
        <p:spPr>
          <a:xfrm>
            <a:off x="250825" y="188913"/>
            <a:ext cx="8023225" cy="1008062"/>
          </a:xfrm>
          <a:noFill/>
        </p:spPr>
        <p:txBody>
          <a:bodyPr anchor="ctr"/>
          <a:lstStyle/>
          <a:p>
            <a:pPr algn="ctr" eaLnBrk="1" hangingPunct="1"/>
            <a:r>
              <a:rPr lang="fr-FR" altLang="fr-FR" sz="3600" b="1" dirty="0">
                <a:solidFill>
                  <a:srgbClr val="009900"/>
                </a:solidFill>
                <a:latin typeface="Calibri" panose="020F0502020204030204" pitchFamily="34" charset="0"/>
              </a:rPr>
              <a:t>Education à la santé : Principes clés</a:t>
            </a:r>
          </a:p>
        </p:txBody>
      </p:sp>
      <p:sp>
        <p:nvSpPr>
          <p:cNvPr id="71684" name="Rectangle 3"/>
          <p:cNvSpPr>
            <a:spLocks noGrp="1" noChangeArrowheads="1"/>
          </p:cNvSpPr>
          <p:nvPr>
            <p:ph type="body" idx="1"/>
          </p:nvPr>
        </p:nvSpPr>
        <p:spPr>
          <a:xfrm>
            <a:off x="395288" y="1341438"/>
            <a:ext cx="8281167" cy="4679950"/>
          </a:xfrm>
        </p:spPr>
        <p:txBody>
          <a:bodyPr/>
          <a:lstStyle/>
          <a:p>
            <a:pPr algn="just">
              <a:lnSpc>
                <a:spcPct val="80000"/>
              </a:lnSpc>
              <a:spcBef>
                <a:spcPts val="525"/>
              </a:spcBef>
              <a:buClr>
                <a:srgbClr val="99CC00"/>
              </a:buClr>
              <a:buFont typeface="Arial" panose="020B0604020202020204" pitchFamily="34" charset="0"/>
              <a:buChar char="•"/>
              <a:defRPr/>
            </a:pPr>
            <a:r>
              <a:rPr lang="fr-FR" altLang="fr-FR" sz="2400" b="1" dirty="0">
                <a:latin typeface="Calibri" panose="020F0502020204030204" pitchFamily="34" charset="0"/>
                <a:cs typeface="Times New Roman" panose="02020603050405020304" pitchFamily="18" charset="0"/>
              </a:rPr>
              <a:t>Approche globale</a:t>
            </a:r>
          </a:p>
          <a:p>
            <a:pPr marL="0" indent="0" algn="just">
              <a:lnSpc>
                <a:spcPct val="80000"/>
              </a:lnSpc>
              <a:spcBef>
                <a:spcPts val="525"/>
              </a:spcBef>
              <a:buClr>
                <a:srgbClr val="99CC00"/>
              </a:buClr>
              <a:buFontTx/>
              <a:buNone/>
              <a:defRPr/>
            </a:pPr>
            <a:r>
              <a:rPr lang="fr-FR" altLang="fr-FR" sz="2400" dirty="0">
                <a:latin typeface="Calibri" panose="020F0502020204030204" pitchFamily="34" charset="0"/>
                <a:cs typeface="Times New Roman" panose="02020603050405020304" pitchFamily="18" charset="0"/>
              </a:rPr>
              <a:t>Prendre en compte les dimensions physique, psychologique et sociale de la santé</a:t>
            </a:r>
          </a:p>
          <a:p>
            <a:pPr marL="0" indent="0" algn="just">
              <a:lnSpc>
                <a:spcPct val="80000"/>
              </a:lnSpc>
              <a:spcBef>
                <a:spcPts val="525"/>
              </a:spcBef>
              <a:buClr>
                <a:srgbClr val="99CC00"/>
              </a:buClr>
              <a:buFontTx/>
              <a:buNone/>
              <a:defRPr/>
            </a:pPr>
            <a:endParaRPr lang="fr-FR" altLang="fr-FR" sz="1000" dirty="0">
              <a:latin typeface="Calibri" panose="020F0502020204030204" pitchFamily="34" charset="0"/>
              <a:cs typeface="Times New Roman" panose="02020603050405020304" pitchFamily="18" charset="0"/>
            </a:endParaRPr>
          </a:p>
          <a:p>
            <a:pPr algn="just">
              <a:lnSpc>
                <a:spcPct val="80000"/>
              </a:lnSpc>
              <a:spcBef>
                <a:spcPts val="525"/>
              </a:spcBef>
              <a:buClr>
                <a:srgbClr val="99CC00"/>
              </a:buClr>
              <a:buFont typeface="Arial" panose="020B0604020202020204" pitchFamily="34" charset="0"/>
              <a:buChar char="•"/>
              <a:defRPr/>
            </a:pPr>
            <a:r>
              <a:rPr lang="fr-FR" altLang="fr-FR" sz="2400" b="1" dirty="0">
                <a:latin typeface="Calibri" panose="020F0502020204030204" pitchFamily="34" charset="0"/>
                <a:cs typeface="Times New Roman" panose="02020603050405020304" pitchFamily="18" charset="0"/>
              </a:rPr>
              <a:t>Approche positive</a:t>
            </a:r>
          </a:p>
          <a:p>
            <a:pPr marL="0" indent="0" algn="just">
              <a:lnSpc>
                <a:spcPct val="80000"/>
              </a:lnSpc>
              <a:spcBef>
                <a:spcPts val="525"/>
              </a:spcBef>
              <a:buClr>
                <a:srgbClr val="99CC00"/>
              </a:buClr>
              <a:buFontTx/>
              <a:buNone/>
              <a:defRPr/>
            </a:pPr>
            <a:r>
              <a:rPr lang="fr-FR" altLang="fr-FR" sz="2400" dirty="0">
                <a:latin typeface="Calibri" panose="020F0502020204030204" pitchFamily="34" charset="0"/>
                <a:cs typeface="Times New Roman" panose="02020603050405020304" pitchFamily="18" charset="0"/>
              </a:rPr>
              <a:t>Favoriser la mobilisation et le développement des compétences psychosociales et de l’estime de soi, la valorisation</a:t>
            </a:r>
            <a:br>
              <a:rPr lang="fr-FR" altLang="fr-FR" sz="2400" dirty="0">
                <a:latin typeface="Calibri" panose="020F0502020204030204" pitchFamily="34" charset="0"/>
                <a:cs typeface="Times New Roman" panose="02020603050405020304" pitchFamily="18" charset="0"/>
              </a:rPr>
            </a:br>
            <a:endParaRPr lang="fr-FR" altLang="fr-FR" sz="1000" dirty="0">
              <a:latin typeface="Calibri" panose="020F0502020204030204" pitchFamily="34" charset="0"/>
              <a:cs typeface="Times New Roman" panose="02020603050405020304" pitchFamily="18" charset="0"/>
            </a:endParaRPr>
          </a:p>
          <a:p>
            <a:pPr algn="just">
              <a:lnSpc>
                <a:spcPct val="80000"/>
              </a:lnSpc>
              <a:spcBef>
                <a:spcPts val="525"/>
              </a:spcBef>
              <a:buClr>
                <a:srgbClr val="99CC00"/>
              </a:buClr>
              <a:buFont typeface="Arial" panose="020B0604020202020204" pitchFamily="34" charset="0"/>
              <a:buChar char="•"/>
              <a:defRPr/>
            </a:pPr>
            <a:r>
              <a:rPr lang="fr-FR" altLang="fr-FR" sz="2400" b="1" dirty="0">
                <a:latin typeface="Calibri" panose="020F0502020204030204" pitchFamily="34" charset="0"/>
                <a:cs typeface="Times New Roman" panose="02020603050405020304" pitchFamily="18" charset="0"/>
              </a:rPr>
              <a:t>Approche réflexive</a:t>
            </a:r>
          </a:p>
          <a:p>
            <a:pPr marL="0" indent="0" algn="just">
              <a:lnSpc>
                <a:spcPct val="80000"/>
              </a:lnSpc>
              <a:spcBef>
                <a:spcPts val="525"/>
              </a:spcBef>
              <a:buClr>
                <a:srgbClr val="99CC00"/>
              </a:buClr>
              <a:buFontTx/>
              <a:buNone/>
              <a:defRPr/>
            </a:pPr>
            <a:r>
              <a:rPr lang="fr-FR" altLang="fr-FR" sz="2400" dirty="0">
                <a:latin typeface="Calibri" panose="020F0502020204030204" pitchFamily="34" charset="0"/>
                <a:cs typeface="Times New Roman" panose="02020603050405020304" pitchFamily="18" charset="0"/>
              </a:rPr>
              <a:t>Inciter à la réflexion</a:t>
            </a:r>
          </a:p>
          <a:p>
            <a:pPr marL="0" indent="0" algn="just">
              <a:lnSpc>
                <a:spcPct val="80000"/>
              </a:lnSpc>
              <a:spcBef>
                <a:spcPts val="525"/>
              </a:spcBef>
              <a:buClr>
                <a:srgbClr val="99CC00"/>
              </a:buClr>
              <a:buFontTx/>
              <a:buNone/>
              <a:defRPr/>
            </a:pPr>
            <a:endParaRPr lang="fr-FR" altLang="fr-FR" sz="1000" dirty="0">
              <a:latin typeface="Calibri" panose="020F0502020204030204" pitchFamily="34" charset="0"/>
              <a:cs typeface="Times New Roman" panose="02020603050405020304" pitchFamily="18" charset="0"/>
            </a:endParaRPr>
          </a:p>
          <a:p>
            <a:pPr algn="just">
              <a:lnSpc>
                <a:spcPct val="80000"/>
              </a:lnSpc>
              <a:spcBef>
                <a:spcPts val="525"/>
              </a:spcBef>
              <a:buClr>
                <a:srgbClr val="99CC00"/>
              </a:buClr>
              <a:buFont typeface="Arial" panose="020B0604020202020204" pitchFamily="34" charset="0"/>
              <a:buChar char="•"/>
              <a:defRPr/>
            </a:pPr>
            <a:r>
              <a:rPr lang="fr-FR" altLang="fr-FR" sz="2400" b="1" dirty="0">
                <a:latin typeface="Calibri" panose="020F0502020204030204" pitchFamily="34" charset="0"/>
                <a:cs typeface="Times New Roman" panose="02020603050405020304" pitchFamily="18" charset="0"/>
              </a:rPr>
              <a:t>Approche participative</a:t>
            </a:r>
          </a:p>
          <a:p>
            <a:pPr marL="0" indent="0" algn="just">
              <a:lnSpc>
                <a:spcPct val="80000"/>
              </a:lnSpc>
              <a:spcBef>
                <a:spcPts val="525"/>
              </a:spcBef>
              <a:buClr>
                <a:srgbClr val="99CC00"/>
              </a:buClr>
              <a:buFontTx/>
              <a:buNone/>
              <a:defRPr/>
            </a:pPr>
            <a:r>
              <a:rPr lang="fr-FR" altLang="fr-FR" sz="2400" dirty="0">
                <a:latin typeface="Calibri" panose="020F0502020204030204" pitchFamily="34" charset="0"/>
                <a:cs typeface="Times New Roman" panose="02020603050405020304" pitchFamily="18" charset="0"/>
              </a:rPr>
              <a:t>Favoriser la participation active en tenant compte des connaissances, attitudes, valeurs, pratiques et expériences des personnes</a:t>
            </a:r>
            <a:endParaRPr lang="fr-FR" sz="2400" dirty="0">
              <a:latin typeface="Calibri" panose="020F0502020204030204" pitchFamily="34" charset="0"/>
            </a:endParaRPr>
          </a:p>
          <a:p>
            <a:pPr marL="0" indent="0" fontAlgn="auto">
              <a:spcBef>
                <a:spcPts val="0"/>
              </a:spcBef>
              <a:spcAft>
                <a:spcPts val="0"/>
              </a:spcAft>
              <a:buFontTx/>
              <a:buNone/>
              <a:defRPr/>
            </a:pPr>
            <a:endParaRPr lang="fr-FR" sz="2800" dirty="0">
              <a:solidFill>
                <a:srgbClr val="00B050"/>
              </a:solidFill>
              <a:latin typeface="Calibri" panose="020F0502020204030204" pitchFamily="34" charset="0"/>
              <a:cs typeface="Calibri" panose="020F0502020204030204" pitchFamily="34" charset="0"/>
              <a:sym typeface="Webdings"/>
            </a:endParaRPr>
          </a:p>
          <a:p>
            <a:pPr marL="0" indent="0" algn="just">
              <a:buFontTx/>
              <a:buNone/>
              <a:defRPr/>
            </a:pPr>
            <a:endParaRPr lang="fr-FR" sz="2800" b="1" i="1" dirty="0">
              <a:solidFill>
                <a:srgbClr val="00B050"/>
              </a:solidFill>
              <a:latin typeface="Calibri" pitchFamily="34" charset="0"/>
            </a:endParaRPr>
          </a:p>
        </p:txBody>
      </p:sp>
    </p:spTree>
    <p:custDataLst>
      <p:tags r:id="rId1"/>
    </p:custDataLst>
    <p:extLst>
      <p:ext uri="{BB962C8B-B14F-4D97-AF65-F5344CB8AC3E}">
        <p14:creationId xmlns:p14="http://schemas.microsoft.com/office/powerpoint/2010/main" val="228553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6991490-665B-493E-93B6-89AFE2927713}"/>
              </a:ext>
            </a:extLst>
          </p:cNvPr>
          <p:cNvSpPr>
            <a:spLocks noGrp="1"/>
          </p:cNvSpPr>
          <p:nvPr>
            <p:ph type="title"/>
          </p:nvPr>
        </p:nvSpPr>
        <p:spPr>
          <a:xfrm>
            <a:off x="722313" y="609600"/>
            <a:ext cx="7881937" cy="1524000"/>
          </a:xfrm>
        </p:spPr>
        <p:txBody>
          <a:bodyPr>
            <a:normAutofit fontScale="90000"/>
          </a:bodyPr>
          <a:lstStyle/>
          <a:p>
            <a:pPr eaLnBrk="1" fontAlgn="auto" hangingPunct="1">
              <a:spcAft>
                <a:spcPts val="0"/>
              </a:spcAft>
              <a:defRPr/>
            </a:pPr>
            <a:r>
              <a:rPr lang="fr-FR" dirty="0"/>
              <a:t>CoDES 05</a:t>
            </a:r>
            <a:br>
              <a:rPr lang="fr-FR" dirty="0"/>
            </a:br>
            <a:r>
              <a:rPr lang="fr-FR" dirty="0"/>
              <a:t>NOS ACTIVITES – NOS MISSIONS</a:t>
            </a:r>
            <a:br>
              <a:rPr lang="fr-FR" dirty="0"/>
            </a:br>
            <a:endParaRPr lang="fr-FR" dirty="0"/>
          </a:p>
        </p:txBody>
      </p:sp>
      <p:sp>
        <p:nvSpPr>
          <p:cNvPr id="19459"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8025CFAA-347D-43DF-AED6-715EFA1B75D8}" type="slidenum">
              <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fr-BE" altLang="fr-FR" sz="1600" b="0" i="0" u="none" strike="noStrike" kern="1200" cap="none" spc="0" normalizeH="0" baseline="0" noProof="0">
              <a:ln>
                <a:noFill/>
              </a:ln>
              <a:solidFill>
                <a:srgbClr val="7B9899"/>
              </a:solidFill>
              <a:effectLst/>
              <a:uLnTx/>
              <a:uFillTx/>
              <a:latin typeface="Arial" panose="020B0604020202020204" pitchFamily="34" charset="0"/>
              <a:ea typeface="+mn-ea"/>
              <a:cs typeface="+mn-cs"/>
            </a:endParaRPr>
          </a:p>
        </p:txBody>
      </p:sp>
      <p:pic>
        <p:nvPicPr>
          <p:cNvPr id="1946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221163"/>
            <a:ext cx="87852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texte 1">
            <a:extLst>
              <a:ext uri="{FF2B5EF4-FFF2-40B4-BE49-F238E27FC236}">
                <a16:creationId xmlns:a16="http://schemas.microsoft.com/office/drawing/2014/main" id="{299EC547-D8A1-4F7D-8E49-0E3F42477745}"/>
              </a:ext>
            </a:extLst>
          </p:cNvPr>
          <p:cNvSpPr>
            <a:spLocks noGrp="1"/>
          </p:cNvSpPr>
          <p:nvPr>
            <p:ph type="body" idx="1"/>
          </p:nvPr>
        </p:nvSpPr>
        <p:spPr>
          <a:xfrm>
            <a:off x="611188" y="2565400"/>
            <a:ext cx="8208962" cy="1655763"/>
          </a:xfrm>
        </p:spPr>
        <p:txBody>
          <a:bodyPr>
            <a:noAutofit/>
          </a:bodyPr>
          <a:lstStyle/>
          <a:p>
            <a:pPr eaLnBrk="1" fontAlgn="auto" hangingPunct="1">
              <a:spcAft>
                <a:spcPts val="0"/>
              </a:spcAft>
              <a:buFont typeface="Wingdings 2"/>
              <a:buNone/>
              <a:defRPr/>
            </a:pPr>
            <a:r>
              <a:rPr lang="fr-FR" sz="3200" dirty="0">
                <a:solidFill>
                  <a:schemeClr val="tx2">
                    <a:lumMod val="75000"/>
                  </a:schemeClr>
                </a:solidFill>
                <a:latin typeface="Calibri" pitchFamily="34" charset="0"/>
              </a:rPr>
              <a:t>LE RESEAU c</a:t>
            </a:r>
            <a:r>
              <a:rPr lang="fr-FR" sz="3200" cap="none" dirty="0">
                <a:solidFill>
                  <a:schemeClr val="tx2">
                    <a:lumMod val="75000"/>
                  </a:schemeClr>
                </a:solidFill>
                <a:latin typeface="Calibri" pitchFamily="34" charset="0"/>
              </a:rPr>
              <a:t>o</a:t>
            </a:r>
            <a:r>
              <a:rPr lang="fr-FR" sz="3200" dirty="0">
                <a:solidFill>
                  <a:schemeClr val="tx2">
                    <a:lumMod val="75000"/>
                  </a:schemeClr>
                </a:solidFill>
                <a:latin typeface="Calibri" pitchFamily="34" charset="0"/>
              </a:rPr>
              <a:t>des:</a:t>
            </a:r>
          </a:p>
          <a:p>
            <a:pPr eaLnBrk="1" fontAlgn="auto" hangingPunct="1">
              <a:spcAft>
                <a:spcPts val="0"/>
              </a:spcAft>
              <a:buFont typeface="Wingdings 2"/>
              <a:buNone/>
              <a:defRPr/>
            </a:pPr>
            <a:r>
              <a:rPr lang="fr-FR" sz="3200" dirty="0">
                <a:solidFill>
                  <a:schemeClr val="tx2">
                    <a:lumMod val="75000"/>
                  </a:schemeClr>
                </a:solidFill>
                <a:latin typeface="Calibri" pitchFamily="34" charset="0"/>
              </a:rPr>
              <a:t>promotion de la santé </a:t>
            </a:r>
          </a:p>
          <a:p>
            <a:pPr eaLnBrk="1" fontAlgn="auto" hangingPunct="1">
              <a:spcAft>
                <a:spcPts val="0"/>
              </a:spcAft>
              <a:buFont typeface="Wingdings 2"/>
              <a:buNone/>
              <a:defRPr/>
            </a:pPr>
            <a:r>
              <a:rPr lang="fr-FR" sz="3200" dirty="0">
                <a:solidFill>
                  <a:schemeClr val="tx2">
                    <a:lumMod val="75000"/>
                  </a:schemeClr>
                </a:solidFill>
                <a:latin typeface="Calibri" pitchFamily="34" charset="0"/>
              </a:rPr>
              <a:t>au quotidien</a:t>
            </a:r>
          </a:p>
        </p:txBody>
      </p:sp>
      <p:pic>
        <p:nvPicPr>
          <p:cNvPr id="19462" name="Image 6" descr="CoDES-0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40650" y="160338"/>
            <a:ext cx="12239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06230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403648" y="216597"/>
            <a:ext cx="7272808" cy="685800"/>
          </a:xfrm>
          <a:prstGeom prst="rect">
            <a:avLst/>
          </a:prstGeom>
          <a:noFill/>
          <a:ln>
            <a:noFill/>
          </a:ln>
          <a:effectLst/>
          <a:extLst/>
        </p:spPr>
        <p:txBody>
          <a:bodyPr anchor="b"/>
          <a:lstStyle/>
          <a:p>
            <a:pPr lvl="0" algn="ctr" fontAlgn="auto">
              <a:spcBef>
                <a:spcPts val="0"/>
              </a:spcBef>
              <a:spcAft>
                <a:spcPts val="0"/>
              </a:spcAft>
              <a:defRPr/>
            </a:pPr>
            <a:r>
              <a:rPr lang="fr-FR" sz="3200" b="1" cap="small" dirty="0">
                <a:solidFill>
                  <a:srgbClr val="0DB434"/>
                </a:solidFill>
                <a:latin typeface="Calibri" pitchFamily="34" charset="0"/>
                <a:cs typeface="Calibri" pitchFamily="34" charset="0"/>
              </a:rPr>
              <a:t>Réduction des risques et des dommages</a:t>
            </a:r>
            <a:endParaRPr kumimoji="0" lang="fr-FR" sz="3200" b="1" i="0" strike="noStrike" kern="1200" cap="small" spc="0" normalizeH="0" baseline="0" noProof="0" dirty="0">
              <a:ln>
                <a:noFill/>
              </a:ln>
              <a:solidFill>
                <a:srgbClr val="0DB434"/>
              </a:solidFill>
              <a:effectLst/>
              <a:uLnTx/>
              <a:uFillTx/>
              <a:latin typeface="Calibri" pitchFamily="34" charset="0"/>
              <a:cs typeface="Calibri" pitchFamily="34" charset="0"/>
            </a:endParaRP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8" name="Espace réservé du contenu 2"/>
          <p:cNvSpPr txBox="1">
            <a:spLocks/>
          </p:cNvSpPr>
          <p:nvPr/>
        </p:nvSpPr>
        <p:spPr bwMode="auto">
          <a:xfrm>
            <a:off x="446856" y="1484784"/>
            <a:ext cx="8229600" cy="47699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p"/>
              <a:defRPr sz="20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0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a:lstStyle>
          <a:p>
            <a:pPr marL="273050" indent="-273050" algn="ctr">
              <a:lnSpc>
                <a:spcPct val="80000"/>
              </a:lnSpc>
              <a:buNone/>
            </a:pPr>
            <a:r>
              <a:rPr lang="fr-FR" sz="1800" b="1" kern="0" dirty="0">
                <a:solidFill>
                  <a:srgbClr val="0070C0"/>
                </a:solidFill>
                <a:latin typeface="Calibri" pitchFamily="34" charset="0"/>
              </a:rPr>
              <a:t>La réduction des risques et des dommages (</a:t>
            </a:r>
            <a:r>
              <a:rPr lang="fr-FR" sz="1800" b="1" kern="0" dirty="0" err="1">
                <a:solidFill>
                  <a:srgbClr val="0070C0"/>
                </a:solidFill>
                <a:latin typeface="Calibri" pitchFamily="34" charset="0"/>
              </a:rPr>
              <a:t>RdRD</a:t>
            </a:r>
            <a:r>
              <a:rPr lang="fr-FR" sz="1800" b="1" kern="0" dirty="0">
                <a:solidFill>
                  <a:srgbClr val="0070C0"/>
                </a:solidFill>
                <a:latin typeface="Calibri" pitchFamily="34" charset="0"/>
              </a:rPr>
              <a:t>) est une démarche de santé publique pragmatique.</a:t>
            </a:r>
          </a:p>
          <a:p>
            <a:pPr marL="273050" indent="-273050" algn="ctr">
              <a:lnSpc>
                <a:spcPct val="80000"/>
              </a:lnSpc>
              <a:buNone/>
            </a:pPr>
            <a:endParaRPr lang="fr-FR" sz="1800" b="1" kern="0" dirty="0">
              <a:solidFill>
                <a:srgbClr val="0070C0"/>
              </a:solidFill>
              <a:latin typeface="Calibri" pitchFamily="34" charset="0"/>
            </a:endParaRPr>
          </a:p>
          <a:p>
            <a:pPr marL="0" indent="0" algn="just">
              <a:lnSpc>
                <a:spcPct val="80000"/>
              </a:lnSpc>
              <a:buNone/>
            </a:pPr>
            <a:r>
              <a:rPr lang="fr-FR" sz="1800" b="1" kern="0" dirty="0">
                <a:solidFill>
                  <a:srgbClr val="0070C0"/>
                </a:solidFill>
                <a:latin typeface="Calibri" pitchFamily="34" charset="0"/>
              </a:rPr>
              <a:t>Vise à limiter les risques liés à la consommation de substances licites ou non, sans nécessairement avoir pour objectif premier le sevrage ou l’abstinence.</a:t>
            </a:r>
          </a:p>
          <a:p>
            <a:pPr marL="0" indent="0" algn="just">
              <a:lnSpc>
                <a:spcPct val="80000"/>
              </a:lnSpc>
              <a:buNone/>
            </a:pPr>
            <a:endParaRPr lang="fr-FR" sz="1800" b="1" kern="0" dirty="0">
              <a:solidFill>
                <a:srgbClr val="0070C0"/>
              </a:solidFill>
              <a:latin typeface="Calibri" pitchFamily="34" charset="0"/>
            </a:endParaRPr>
          </a:p>
          <a:p>
            <a:pPr marL="0" indent="0" algn="just">
              <a:lnSpc>
                <a:spcPct val="80000"/>
              </a:lnSpc>
              <a:buNone/>
            </a:pPr>
            <a:r>
              <a:rPr lang="fr-FR" sz="1800" b="1" kern="0" dirty="0">
                <a:solidFill>
                  <a:srgbClr val="0070C0"/>
                </a:solidFill>
                <a:latin typeface="Calibri" pitchFamily="34" charset="0"/>
              </a:rPr>
              <a:t>C’est une démarche globale qui part des besoins et de la demande de l’usager. Elle vise à encourager la personne à adopter autant que possible des comportements moins nocifs sur sa santé mais pas seulement, car la </a:t>
            </a:r>
            <a:r>
              <a:rPr lang="fr-FR" sz="1800" b="1" kern="0" dirty="0" err="1">
                <a:solidFill>
                  <a:srgbClr val="0070C0"/>
                </a:solidFill>
                <a:latin typeface="Calibri" pitchFamily="34" charset="0"/>
              </a:rPr>
              <a:t>RdRD</a:t>
            </a:r>
            <a:r>
              <a:rPr lang="fr-FR" sz="1800" b="1" kern="0" dirty="0">
                <a:solidFill>
                  <a:srgbClr val="0070C0"/>
                </a:solidFill>
                <a:latin typeface="Calibri" pitchFamily="34" charset="0"/>
              </a:rPr>
              <a:t> envisage tous les types de risques associés à des conduites addictives.</a:t>
            </a:r>
          </a:p>
          <a:p>
            <a:pPr marL="273050" indent="-273050">
              <a:lnSpc>
                <a:spcPct val="80000"/>
              </a:lnSpc>
              <a:buFont typeface="Wingdings" pitchFamily="2" charset="2"/>
              <a:buNone/>
            </a:pPr>
            <a:endParaRPr lang="fr-FR" sz="1800" kern="0" dirty="0">
              <a:latin typeface="Calibri" pitchFamily="34" charset="0"/>
            </a:endParaRPr>
          </a:p>
        </p:txBody>
      </p:sp>
      <p:pic>
        <p:nvPicPr>
          <p:cNvPr id="3" name="Image 2"/>
          <p:cNvPicPr>
            <a:picLocks noChangeAspect="1"/>
          </p:cNvPicPr>
          <p:nvPr/>
        </p:nvPicPr>
        <p:blipFill>
          <a:blip r:embed="rId5"/>
          <a:stretch>
            <a:fillRect/>
          </a:stretch>
        </p:blipFill>
        <p:spPr>
          <a:xfrm>
            <a:off x="1326915" y="4149080"/>
            <a:ext cx="6469481" cy="2419620"/>
          </a:xfrm>
          <a:prstGeom prst="rect">
            <a:avLst/>
          </a:prstGeom>
        </p:spPr>
      </p:pic>
    </p:spTree>
    <p:custDataLst>
      <p:tags r:id="rId1"/>
    </p:custDataLst>
    <p:extLst>
      <p:ext uri="{BB962C8B-B14F-4D97-AF65-F5344CB8AC3E}">
        <p14:creationId xmlns:p14="http://schemas.microsoft.com/office/powerpoint/2010/main" val="4207577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403648" y="216597"/>
            <a:ext cx="7272808" cy="685800"/>
          </a:xfrm>
          <a:prstGeom prst="rect">
            <a:avLst/>
          </a:prstGeom>
          <a:noFill/>
          <a:ln>
            <a:noFill/>
          </a:ln>
          <a:effectLst/>
          <a:extLst/>
        </p:spPr>
        <p:txBody>
          <a:bodyPr anchor="b"/>
          <a:lstStyle/>
          <a:p>
            <a:pPr lvl="0" algn="ctr" fontAlgn="auto">
              <a:spcBef>
                <a:spcPts val="0"/>
              </a:spcBef>
              <a:spcAft>
                <a:spcPts val="0"/>
              </a:spcAft>
              <a:defRPr/>
            </a:pPr>
            <a:r>
              <a:rPr lang="fr-FR" sz="3200" b="1" cap="small" dirty="0">
                <a:solidFill>
                  <a:srgbClr val="0DB434"/>
                </a:solidFill>
                <a:latin typeface="Calibri" pitchFamily="34" charset="0"/>
                <a:cs typeface="Calibri" pitchFamily="34" charset="0"/>
              </a:rPr>
              <a:t>L’intervention précoce</a:t>
            </a:r>
            <a:endParaRPr kumimoji="0" lang="fr-FR" sz="3200" b="1" i="0" strike="noStrike" kern="1200" cap="small" spc="0" normalizeH="0" baseline="0" noProof="0" dirty="0">
              <a:ln>
                <a:noFill/>
              </a:ln>
              <a:solidFill>
                <a:srgbClr val="0DB434"/>
              </a:solidFill>
              <a:effectLst/>
              <a:uLnTx/>
              <a:uFillTx/>
              <a:latin typeface="Calibri" pitchFamily="34" charset="0"/>
              <a:cs typeface="Calibri" pitchFamily="34" charset="0"/>
            </a:endParaRP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8" name="Espace réservé du contenu 2"/>
          <p:cNvSpPr txBox="1">
            <a:spLocks/>
          </p:cNvSpPr>
          <p:nvPr/>
        </p:nvSpPr>
        <p:spPr bwMode="auto">
          <a:xfrm>
            <a:off x="446856" y="1484784"/>
            <a:ext cx="8229600" cy="47699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p"/>
              <a:defRPr sz="20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0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a:lstStyle>
          <a:p>
            <a:pPr marL="273050" indent="-273050" algn="ctr">
              <a:lnSpc>
                <a:spcPct val="80000"/>
              </a:lnSpc>
              <a:buNone/>
            </a:pPr>
            <a:r>
              <a:rPr lang="fr-FR" sz="1800" b="1" kern="0" dirty="0">
                <a:solidFill>
                  <a:srgbClr val="0070C0"/>
                </a:solidFill>
                <a:latin typeface="Calibri" pitchFamily="34" charset="0"/>
              </a:rPr>
              <a:t>L’intervention précoce vise à raccourcir les délais entre le repérage des premiers symptômes et un accompagnement adapté. </a:t>
            </a:r>
          </a:p>
          <a:p>
            <a:pPr marL="273050" indent="-273050" algn="ctr">
              <a:lnSpc>
                <a:spcPct val="80000"/>
              </a:lnSpc>
              <a:buNone/>
            </a:pPr>
            <a:endParaRPr lang="fr-FR" sz="1800" b="1" kern="0" dirty="0">
              <a:solidFill>
                <a:srgbClr val="0070C0"/>
              </a:solidFill>
              <a:latin typeface="Calibri" pitchFamily="34" charset="0"/>
            </a:endParaRPr>
          </a:p>
          <a:p>
            <a:pPr marL="0" indent="0" algn="just">
              <a:lnSpc>
                <a:spcPct val="80000"/>
              </a:lnSpc>
              <a:buNone/>
            </a:pPr>
            <a:r>
              <a:rPr lang="fr-FR" sz="1800" b="1" kern="0" dirty="0">
                <a:solidFill>
                  <a:srgbClr val="0070C0"/>
                </a:solidFill>
                <a:latin typeface="Calibri" pitchFamily="34" charset="0"/>
              </a:rPr>
              <a:t>Elle s’appuie sur le repérage précoce et intègre l’articulation avec les Consultations Jeunes Consommateurs (CJC) et la </a:t>
            </a:r>
            <a:r>
              <a:rPr lang="fr-FR" sz="1800" b="1" kern="0" dirty="0" err="1">
                <a:solidFill>
                  <a:srgbClr val="0070C0"/>
                </a:solidFill>
                <a:latin typeface="Calibri" pitchFamily="34" charset="0"/>
              </a:rPr>
              <a:t>RdRD</a:t>
            </a:r>
            <a:r>
              <a:rPr lang="fr-FR" sz="1800" b="1" kern="0" dirty="0">
                <a:solidFill>
                  <a:srgbClr val="0070C0"/>
                </a:solidFill>
                <a:latin typeface="Calibri" pitchFamily="34" charset="0"/>
              </a:rPr>
              <a:t>. </a:t>
            </a:r>
          </a:p>
          <a:p>
            <a:pPr marL="273050" indent="-273050" algn="just">
              <a:lnSpc>
                <a:spcPct val="80000"/>
              </a:lnSpc>
              <a:buNone/>
            </a:pPr>
            <a:r>
              <a:rPr lang="fr-FR" sz="1800" b="1" kern="0" dirty="0">
                <a:solidFill>
                  <a:srgbClr val="0070C0"/>
                </a:solidFill>
                <a:latin typeface="Calibri" pitchFamily="34" charset="0"/>
              </a:rPr>
              <a:t>Elle est à l’interface de la prévention universelle et de l’accès aux soins. </a:t>
            </a:r>
          </a:p>
          <a:p>
            <a:pPr marL="0" indent="0" algn="just">
              <a:lnSpc>
                <a:spcPct val="80000"/>
              </a:lnSpc>
              <a:buNone/>
            </a:pPr>
            <a:r>
              <a:rPr lang="fr-FR" sz="1800" b="1" kern="0" dirty="0">
                <a:solidFill>
                  <a:srgbClr val="0070C0"/>
                </a:solidFill>
                <a:latin typeface="Calibri" pitchFamily="34" charset="0"/>
              </a:rPr>
              <a:t>Elle concerne les personnes exposées aux risques ou vulnérables, elle intègre une dimension préventive et permet une entrée anticipée dans les soins.</a:t>
            </a:r>
          </a:p>
          <a:p>
            <a:pPr marL="0" indent="0" algn="just">
              <a:lnSpc>
                <a:spcPct val="80000"/>
              </a:lnSpc>
              <a:buNone/>
            </a:pPr>
            <a:endParaRPr lang="fr-FR" sz="1800" b="1" kern="0" dirty="0">
              <a:solidFill>
                <a:srgbClr val="0070C0"/>
              </a:solidFill>
              <a:latin typeface="Calibri" pitchFamily="34" charset="0"/>
            </a:endParaRPr>
          </a:p>
          <a:p>
            <a:pPr marL="0" indent="0" algn="just">
              <a:lnSpc>
                <a:spcPct val="80000"/>
              </a:lnSpc>
              <a:buNone/>
            </a:pPr>
            <a:r>
              <a:rPr lang="fr-FR" sz="1800" b="1" kern="0" dirty="0">
                <a:solidFill>
                  <a:srgbClr val="0070C0"/>
                </a:solidFill>
                <a:latin typeface="Calibri" pitchFamily="34" charset="0"/>
              </a:rPr>
              <a:t>Là encore, l’intervention précoce s’appuie sur les compétences propres de chacun, favorise la motivation et l’auto-changement. </a:t>
            </a:r>
          </a:p>
          <a:p>
            <a:pPr marL="0" indent="0" algn="just">
              <a:lnSpc>
                <a:spcPct val="80000"/>
              </a:lnSpc>
              <a:buNone/>
            </a:pPr>
            <a:r>
              <a:rPr lang="fr-FR" sz="1800" b="1" kern="0" dirty="0">
                <a:solidFill>
                  <a:srgbClr val="0070C0"/>
                </a:solidFill>
                <a:latin typeface="Calibri" pitchFamily="34" charset="0"/>
              </a:rPr>
              <a:t>Elle s’attache particulièrement à l’« aller vers » pour les personnes en situation de risque et constitue ainsi une mesure de réduction des inégalités sociales de santé.</a:t>
            </a:r>
            <a:endParaRPr lang="fr-FR" sz="1800" kern="0" dirty="0">
              <a:latin typeface="Calibri" pitchFamily="34" charset="0"/>
            </a:endParaRPr>
          </a:p>
        </p:txBody>
      </p:sp>
    </p:spTree>
    <p:custDataLst>
      <p:tags r:id="rId1"/>
    </p:custDataLst>
    <p:extLst>
      <p:ext uri="{BB962C8B-B14F-4D97-AF65-F5344CB8AC3E}">
        <p14:creationId xmlns:p14="http://schemas.microsoft.com/office/powerpoint/2010/main" val="3053048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258888" y="438944"/>
            <a:ext cx="7620000" cy="685800"/>
          </a:xfrm>
          <a:prstGeom prst="rect">
            <a:avLst/>
          </a:prstGeom>
          <a:noFill/>
          <a:ln>
            <a:noFill/>
          </a:ln>
          <a:effectLst/>
          <a:extLst/>
        </p:spPr>
        <p:txBody>
          <a:bodyPr anchor="b"/>
          <a:lstStyle/>
          <a:p>
            <a:pPr lvl="0" algn="ctr" fontAlgn="auto">
              <a:spcBef>
                <a:spcPts val="0"/>
              </a:spcBef>
              <a:spcAft>
                <a:spcPts val="0"/>
              </a:spcAft>
              <a:defRPr/>
            </a:pPr>
            <a:r>
              <a:rPr lang="fr-FR" sz="2800" b="1" cap="small" dirty="0">
                <a:solidFill>
                  <a:srgbClr val="0DB434"/>
                </a:solidFill>
                <a:latin typeface="Calibri" pitchFamily="34" charset="0"/>
                <a:cs typeface="Calibri" pitchFamily="34" charset="0"/>
              </a:rPr>
              <a:t>ADDICTION, PRATIQUES ADDICTIVES, CONDUITES ADDICTIVES : DE QUOI PARLE-T-ON ?</a:t>
            </a:r>
            <a:endParaRPr kumimoji="0" lang="fr-FR" sz="2800" b="1" i="0" strike="noStrike" kern="1200" cap="small" spc="0" normalizeH="0" baseline="0" noProof="0" dirty="0">
              <a:ln>
                <a:noFill/>
              </a:ln>
              <a:solidFill>
                <a:srgbClr val="0DB434"/>
              </a:solidFill>
              <a:effectLst/>
              <a:uLnTx/>
              <a:uFillTx/>
              <a:latin typeface="Calibri" pitchFamily="34" charset="0"/>
              <a:cs typeface="Calibri" pitchFamily="34" charset="0"/>
            </a:endParaRP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3" name="Rectangle 2"/>
          <p:cNvSpPr/>
          <p:nvPr/>
        </p:nvSpPr>
        <p:spPr>
          <a:xfrm>
            <a:off x="107504" y="1232168"/>
            <a:ext cx="8122692" cy="5232202"/>
          </a:xfrm>
          <a:prstGeom prst="rect">
            <a:avLst/>
          </a:prstGeom>
        </p:spPr>
        <p:txBody>
          <a:bodyPr wrap="square">
            <a:spAutoFit/>
          </a:bodyPr>
          <a:lstStyle/>
          <a:p>
            <a:pPr algn="just"/>
            <a:r>
              <a:rPr lang="fr-FR" b="1" dirty="0">
                <a:solidFill>
                  <a:srgbClr val="0070C0"/>
                </a:solidFill>
                <a:latin typeface="Calibri" panose="020F0502020204030204" pitchFamily="34" charset="0"/>
                <a:cs typeface="Calibri" panose="020F0502020204030204" pitchFamily="34" charset="0"/>
              </a:rPr>
              <a:t>L’ </a:t>
            </a:r>
            <a:r>
              <a:rPr lang="fr-FR" b="1" dirty="0">
                <a:solidFill>
                  <a:srgbClr val="FF0000"/>
                </a:solidFill>
                <a:latin typeface="Calibri" panose="020F0502020204030204" pitchFamily="34" charset="0"/>
                <a:cs typeface="Calibri" panose="020F0502020204030204" pitchFamily="34" charset="0"/>
              </a:rPr>
              <a:t>addiction</a:t>
            </a:r>
            <a:r>
              <a:rPr lang="fr-FR" b="1" dirty="0">
                <a:solidFill>
                  <a:srgbClr val="0070C0"/>
                </a:solidFill>
                <a:latin typeface="Calibri" panose="020F0502020204030204" pitchFamily="34" charset="0"/>
                <a:cs typeface="Calibri" panose="020F0502020204030204" pitchFamily="34" charset="0"/>
              </a:rPr>
              <a:t> est un terme qui engage la notion de dépendance et se caractérise par l’impossibilité répétée de contrôler un comportement et la poursuite de ce comportement en dépit de ses conséquences négatives.</a:t>
            </a:r>
          </a:p>
          <a:p>
            <a:pPr algn="just"/>
            <a:endParaRPr lang="fr-FR"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Elle concerne la consommation de substances psychoactives (alcool, tabac, cannabis, cocaïne, ecstasy, héroïne, médicaments détournés de leur usage, etc.). Elle peut être aussi liée à des comportements (jeux de hasard et d’argent, sport, travail, dépendance affective et sexuelle, achats compulsifs). </a:t>
            </a:r>
          </a:p>
          <a:p>
            <a:pPr algn="just"/>
            <a:endParaRPr lang="fr-FR" sz="1600" b="1" dirty="0">
              <a:solidFill>
                <a:srgbClr val="0070C0"/>
              </a:solidFill>
              <a:latin typeface="Calibri" panose="020F0502020204030204" pitchFamily="34" charset="0"/>
              <a:cs typeface="Calibri" panose="020F0502020204030204" pitchFamily="34" charset="0"/>
            </a:endParaRPr>
          </a:p>
          <a:p>
            <a:pPr algn="just"/>
            <a:endParaRPr lang="fr-FR" sz="16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Une </a:t>
            </a:r>
            <a:r>
              <a:rPr lang="fr-FR" b="1" dirty="0">
                <a:solidFill>
                  <a:srgbClr val="FF0000"/>
                </a:solidFill>
                <a:latin typeface="Calibri" panose="020F0502020204030204" pitchFamily="34" charset="0"/>
                <a:cs typeface="Calibri" panose="020F0502020204030204" pitchFamily="34" charset="0"/>
              </a:rPr>
              <a:t>conduite addictive </a:t>
            </a:r>
            <a:r>
              <a:rPr lang="fr-FR" b="1" dirty="0">
                <a:solidFill>
                  <a:srgbClr val="0070C0"/>
                </a:solidFill>
                <a:latin typeface="Calibri" panose="020F0502020204030204" pitchFamily="34" charset="0"/>
                <a:cs typeface="Calibri" panose="020F0502020204030204" pitchFamily="34" charset="0"/>
              </a:rPr>
              <a:t>désigne « l’ensemble des usages susceptibles d’entraîner (ou pas) un trouble » (INPES, Drogues et conduites addictives, 2014).</a:t>
            </a:r>
          </a:p>
          <a:p>
            <a:pPr algn="just"/>
            <a:endParaRPr lang="fr-FR" sz="1600" b="1" dirty="0">
              <a:solidFill>
                <a:srgbClr val="0070C0"/>
              </a:solidFill>
              <a:latin typeface="Calibri" panose="020F0502020204030204" pitchFamily="34" charset="0"/>
              <a:cs typeface="Calibri" panose="020F0502020204030204" pitchFamily="34" charset="0"/>
            </a:endParaRPr>
          </a:p>
          <a:p>
            <a:pPr algn="just"/>
            <a:endParaRPr lang="fr-FR" sz="16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La notion de </a:t>
            </a:r>
            <a:r>
              <a:rPr lang="fr-FR" b="1" dirty="0">
                <a:solidFill>
                  <a:srgbClr val="FF0000"/>
                </a:solidFill>
                <a:latin typeface="Calibri" panose="020F0502020204030204" pitchFamily="34" charset="0"/>
                <a:cs typeface="Calibri" panose="020F0502020204030204" pitchFamily="34" charset="0"/>
              </a:rPr>
              <a:t>pratiques addictives </a:t>
            </a:r>
            <a:r>
              <a:rPr lang="fr-FR" b="1" dirty="0">
                <a:solidFill>
                  <a:srgbClr val="0070C0"/>
                </a:solidFill>
                <a:latin typeface="Calibri" panose="020F0502020204030204" pitchFamily="34" charset="0"/>
                <a:cs typeface="Calibri" panose="020F0502020204030204" pitchFamily="34" charset="0"/>
              </a:rPr>
              <a:t>quant à elle, recouvre un concept plus global (1) . Il inclut la totalité des conduites addictives et des comportements de consommation. </a:t>
            </a:r>
          </a:p>
          <a:p>
            <a:pPr algn="just"/>
            <a:r>
              <a:rPr lang="fr-FR" b="1" dirty="0">
                <a:solidFill>
                  <a:srgbClr val="0070C0"/>
                </a:solidFill>
                <a:latin typeface="Calibri" panose="020F0502020204030204" pitchFamily="34" charset="0"/>
                <a:cs typeface="Calibri" panose="020F0502020204030204" pitchFamily="34" charset="0"/>
              </a:rPr>
              <a:t>Les pratiques addictives impliquent dans les interventions, la prise en compte des notions d’usage, d’abus et de dépendance.</a:t>
            </a:r>
          </a:p>
        </p:txBody>
      </p:sp>
    </p:spTree>
    <p:custDataLst>
      <p:tags r:id="rId1"/>
    </p:custDataLst>
    <p:extLst>
      <p:ext uri="{BB962C8B-B14F-4D97-AF65-F5344CB8AC3E}">
        <p14:creationId xmlns:p14="http://schemas.microsoft.com/office/powerpoint/2010/main" val="2831060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258888" y="438944"/>
            <a:ext cx="7620000" cy="685800"/>
          </a:xfrm>
          <a:prstGeom prst="rect">
            <a:avLst/>
          </a:prstGeom>
          <a:noFill/>
          <a:ln>
            <a:noFill/>
          </a:ln>
          <a:effectLst/>
          <a:extLst/>
        </p:spPr>
        <p:txBody>
          <a:bodyPr anchor="b"/>
          <a:lstStyle/>
          <a:p>
            <a:pPr lvl="0" algn="ctr" fontAlgn="auto">
              <a:spcBef>
                <a:spcPts val="0"/>
              </a:spcBef>
              <a:spcAft>
                <a:spcPts val="0"/>
              </a:spcAft>
              <a:defRPr/>
            </a:pPr>
            <a:r>
              <a:rPr lang="fr-FR" sz="3200" b="1" cap="small" dirty="0">
                <a:solidFill>
                  <a:srgbClr val="0DB434"/>
                </a:solidFill>
                <a:latin typeface="Calibri" pitchFamily="34" charset="0"/>
                <a:cs typeface="Calibri" pitchFamily="34" charset="0"/>
              </a:rPr>
              <a:t>objectifs poursuivis par la prévention des </a:t>
            </a:r>
          </a:p>
          <a:p>
            <a:pPr lvl="0" algn="ctr" fontAlgn="auto">
              <a:spcBef>
                <a:spcPts val="0"/>
              </a:spcBef>
              <a:spcAft>
                <a:spcPts val="0"/>
              </a:spcAft>
              <a:defRPr/>
            </a:pPr>
            <a:r>
              <a:rPr lang="fr-FR" sz="3200" b="1" cap="small" dirty="0">
                <a:solidFill>
                  <a:srgbClr val="0DB434"/>
                </a:solidFill>
                <a:latin typeface="Calibri" pitchFamily="34" charset="0"/>
                <a:cs typeface="Calibri" pitchFamily="34" charset="0"/>
              </a:rPr>
              <a:t>pratiques addictives </a:t>
            </a:r>
            <a:endParaRPr kumimoji="0" lang="fr-FR" sz="3200" b="1" i="0" strike="noStrike" kern="1200" cap="small" spc="0" normalizeH="0" baseline="0" noProof="0" dirty="0">
              <a:ln>
                <a:noFill/>
              </a:ln>
              <a:solidFill>
                <a:srgbClr val="0DB434"/>
              </a:solidFill>
              <a:effectLst/>
              <a:uLnTx/>
              <a:uFillTx/>
              <a:latin typeface="Calibri" pitchFamily="34" charset="0"/>
              <a:cs typeface="Calibri" pitchFamily="34" charset="0"/>
            </a:endParaRP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3" name="Rectangle 2"/>
          <p:cNvSpPr/>
          <p:nvPr/>
        </p:nvSpPr>
        <p:spPr>
          <a:xfrm>
            <a:off x="107504" y="1232168"/>
            <a:ext cx="8122692" cy="5016758"/>
          </a:xfrm>
          <a:prstGeom prst="rect">
            <a:avLst/>
          </a:prstGeom>
        </p:spPr>
        <p:txBody>
          <a:bodyPr wrap="square">
            <a:spAutoFit/>
          </a:bodyPr>
          <a:lstStyle/>
          <a:p>
            <a:pPr algn="just"/>
            <a:r>
              <a:rPr lang="fr-FR" sz="1600" b="1" dirty="0">
                <a:solidFill>
                  <a:srgbClr val="0070C0"/>
                </a:solidFill>
                <a:latin typeface="Calibri" panose="020F0502020204030204" pitchFamily="34" charset="0"/>
                <a:cs typeface="Calibri" panose="020F0502020204030204" pitchFamily="34" charset="0"/>
              </a:rPr>
              <a:t>› Éviter, retarder et/ou réduire les premières consommations et/ou les comportements à risques.</a:t>
            </a:r>
          </a:p>
          <a:p>
            <a:pPr algn="just"/>
            <a:endParaRPr lang="fr-FR" sz="1600" b="1" dirty="0">
              <a:solidFill>
                <a:srgbClr val="0070C0"/>
              </a:solidFill>
              <a:latin typeface="Calibri" panose="020F0502020204030204" pitchFamily="34" charset="0"/>
              <a:cs typeface="Calibri" panose="020F0502020204030204" pitchFamily="34" charset="0"/>
            </a:endParaRPr>
          </a:p>
          <a:p>
            <a:pPr algn="just"/>
            <a:r>
              <a:rPr lang="fr-FR" sz="1600" b="1" dirty="0">
                <a:solidFill>
                  <a:srgbClr val="0070C0"/>
                </a:solidFill>
                <a:latin typeface="Calibri" panose="020F0502020204030204" pitchFamily="34" charset="0"/>
                <a:cs typeface="Calibri" panose="020F0502020204030204" pitchFamily="34" charset="0"/>
              </a:rPr>
              <a:t>› Contribuer à un climat social tolérant, ouvert et respectueux.</a:t>
            </a:r>
          </a:p>
          <a:p>
            <a:pPr algn="just"/>
            <a:endParaRPr lang="fr-FR" sz="1600" b="1" dirty="0">
              <a:solidFill>
                <a:srgbClr val="0070C0"/>
              </a:solidFill>
              <a:latin typeface="Calibri" panose="020F0502020204030204" pitchFamily="34" charset="0"/>
              <a:cs typeface="Calibri" panose="020F0502020204030204" pitchFamily="34" charset="0"/>
            </a:endParaRPr>
          </a:p>
          <a:p>
            <a:pPr algn="just"/>
            <a:r>
              <a:rPr lang="fr-FR" sz="1600" b="1" dirty="0">
                <a:solidFill>
                  <a:srgbClr val="0070C0"/>
                </a:solidFill>
                <a:latin typeface="Calibri" panose="020F0502020204030204" pitchFamily="34" charset="0"/>
                <a:cs typeface="Calibri" panose="020F0502020204030204" pitchFamily="34" charset="0"/>
              </a:rPr>
              <a:t>› Mettre à distance les stéréotypes et les pressions sociales poussant à la consommation.</a:t>
            </a:r>
          </a:p>
          <a:p>
            <a:pPr algn="just"/>
            <a:endParaRPr lang="fr-FR" sz="1600" b="1" dirty="0">
              <a:solidFill>
                <a:srgbClr val="0070C0"/>
              </a:solidFill>
              <a:latin typeface="Calibri" panose="020F0502020204030204" pitchFamily="34" charset="0"/>
              <a:cs typeface="Calibri" panose="020F0502020204030204" pitchFamily="34" charset="0"/>
            </a:endParaRPr>
          </a:p>
          <a:p>
            <a:pPr algn="just"/>
            <a:r>
              <a:rPr lang="fr-FR" sz="1600" b="1" dirty="0">
                <a:solidFill>
                  <a:srgbClr val="0070C0"/>
                </a:solidFill>
                <a:latin typeface="Calibri" panose="020F0502020204030204" pitchFamily="34" charset="0"/>
                <a:cs typeface="Calibri" panose="020F0502020204030204" pitchFamily="34" charset="0"/>
              </a:rPr>
              <a:t>› Renforcer les compétences des individus à faire des choix informés et responsables envers soi-même et les autres.</a:t>
            </a:r>
          </a:p>
          <a:p>
            <a:pPr algn="just"/>
            <a:endParaRPr lang="fr-FR" sz="1600" b="1" dirty="0">
              <a:solidFill>
                <a:srgbClr val="0070C0"/>
              </a:solidFill>
              <a:latin typeface="Calibri" panose="020F0502020204030204" pitchFamily="34" charset="0"/>
              <a:cs typeface="Calibri" panose="020F0502020204030204" pitchFamily="34" charset="0"/>
            </a:endParaRPr>
          </a:p>
          <a:p>
            <a:pPr algn="just"/>
            <a:r>
              <a:rPr lang="fr-FR" sz="1600" b="1" dirty="0">
                <a:solidFill>
                  <a:srgbClr val="0070C0"/>
                </a:solidFill>
                <a:latin typeface="Calibri" panose="020F0502020204030204" pitchFamily="34" charset="0"/>
                <a:cs typeface="Calibri" panose="020F0502020204030204" pitchFamily="34" charset="0"/>
              </a:rPr>
              <a:t>› Contribuer à l’articulation entre la prévention et le soin en y intégrant la réduction des risques.</a:t>
            </a:r>
          </a:p>
          <a:p>
            <a:pPr algn="just"/>
            <a:endParaRPr lang="fr-FR" sz="1600" b="1" dirty="0">
              <a:solidFill>
                <a:srgbClr val="0070C0"/>
              </a:solidFill>
              <a:latin typeface="Calibri" panose="020F0502020204030204" pitchFamily="34" charset="0"/>
              <a:cs typeface="Calibri" panose="020F0502020204030204" pitchFamily="34" charset="0"/>
            </a:endParaRPr>
          </a:p>
          <a:p>
            <a:pPr algn="just"/>
            <a:r>
              <a:rPr lang="fr-FR" sz="1600" b="1" dirty="0">
                <a:solidFill>
                  <a:srgbClr val="0070C0"/>
                </a:solidFill>
                <a:latin typeface="Calibri" panose="020F0502020204030204" pitchFamily="34" charset="0"/>
                <a:cs typeface="Calibri" panose="020F0502020204030204" pitchFamily="34" charset="0"/>
              </a:rPr>
              <a:t>› Donner une information sur les ressources d’aide et de soutien dans et à l’extérieur de l’établissement.</a:t>
            </a:r>
          </a:p>
          <a:p>
            <a:pPr algn="just"/>
            <a:endParaRPr lang="fr-FR" sz="1600" b="1" dirty="0">
              <a:solidFill>
                <a:srgbClr val="0070C0"/>
              </a:solidFill>
              <a:latin typeface="Calibri" panose="020F0502020204030204" pitchFamily="34" charset="0"/>
              <a:cs typeface="Calibri" panose="020F0502020204030204" pitchFamily="34" charset="0"/>
            </a:endParaRPr>
          </a:p>
          <a:p>
            <a:pPr algn="just"/>
            <a:r>
              <a:rPr lang="fr-FR" sz="1600" b="1" dirty="0">
                <a:solidFill>
                  <a:srgbClr val="0070C0"/>
                </a:solidFill>
                <a:latin typeface="Calibri" panose="020F0502020204030204" pitchFamily="34" charset="0"/>
                <a:cs typeface="Calibri" panose="020F0502020204030204" pitchFamily="34" charset="0"/>
              </a:rPr>
              <a:t>› Amener une réflexion sur la santé et le bien-être des jeunes, notamment dans le domaine des addictions.</a:t>
            </a:r>
          </a:p>
          <a:p>
            <a:pPr algn="just"/>
            <a:endParaRPr lang="fr-FR" sz="1600" b="1" dirty="0">
              <a:solidFill>
                <a:srgbClr val="0070C0"/>
              </a:solidFill>
              <a:latin typeface="Calibri" panose="020F0502020204030204" pitchFamily="34" charset="0"/>
              <a:cs typeface="Calibri" panose="020F0502020204030204" pitchFamily="34" charset="0"/>
            </a:endParaRPr>
          </a:p>
          <a:p>
            <a:pPr algn="just"/>
            <a:r>
              <a:rPr lang="fr-FR" sz="1600" b="1" dirty="0">
                <a:solidFill>
                  <a:srgbClr val="0070C0"/>
                </a:solidFill>
                <a:latin typeface="Calibri" panose="020F0502020204030204" pitchFamily="34" charset="0"/>
                <a:cs typeface="Calibri" panose="020F0502020204030204" pitchFamily="34" charset="0"/>
              </a:rPr>
              <a:t>› Apporter des informations scientifiquement validées et adaptées à l’âge et au contexte.</a:t>
            </a:r>
          </a:p>
        </p:txBody>
      </p:sp>
    </p:spTree>
    <p:custDataLst>
      <p:tags r:id="rId1"/>
    </p:custDataLst>
    <p:extLst>
      <p:ext uri="{BB962C8B-B14F-4D97-AF65-F5344CB8AC3E}">
        <p14:creationId xmlns:p14="http://schemas.microsoft.com/office/powerpoint/2010/main" val="2958454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258888" y="438944"/>
            <a:ext cx="7620000" cy="685800"/>
          </a:xfrm>
          <a:prstGeom prst="rect">
            <a:avLst/>
          </a:prstGeom>
          <a:noFill/>
          <a:ln>
            <a:noFill/>
          </a:ln>
          <a:effectLst/>
          <a:extLst/>
        </p:spPr>
        <p:txBody>
          <a:bodyPr anchor="b"/>
          <a:lstStyle/>
          <a:p>
            <a:pPr lvl="0" algn="ctr" fontAlgn="auto">
              <a:spcBef>
                <a:spcPts val="0"/>
              </a:spcBef>
              <a:spcAft>
                <a:spcPts val="0"/>
              </a:spcAft>
              <a:defRPr/>
            </a:pPr>
            <a:r>
              <a:rPr lang="fr-FR" sz="3200" b="1" cap="small" dirty="0">
                <a:solidFill>
                  <a:srgbClr val="0DB434"/>
                </a:solidFill>
                <a:latin typeface="Calibri" pitchFamily="34" charset="0"/>
                <a:cs typeface="Calibri" pitchFamily="34" charset="0"/>
              </a:rPr>
              <a:t>Compétences psychosociales - CPS… </a:t>
            </a:r>
            <a:br>
              <a:rPr lang="fr-FR" sz="3200" b="1" cap="small" dirty="0">
                <a:solidFill>
                  <a:srgbClr val="0DB434"/>
                </a:solidFill>
                <a:latin typeface="Calibri" pitchFamily="34" charset="0"/>
                <a:cs typeface="Calibri" pitchFamily="34" charset="0"/>
              </a:rPr>
            </a:br>
            <a:r>
              <a:rPr lang="fr-FR" sz="3200" b="1" cap="small" dirty="0">
                <a:solidFill>
                  <a:srgbClr val="0DB434"/>
                </a:solidFill>
                <a:latin typeface="Calibri" pitchFamily="34" charset="0"/>
                <a:cs typeface="Calibri" pitchFamily="34" charset="0"/>
              </a:rPr>
              <a:t>Une stratégie clé en éducation pour la santé</a:t>
            </a:r>
            <a:endParaRPr kumimoji="0" lang="fr-FR" sz="3200" b="1" i="0" strike="noStrike" kern="1200" cap="small" spc="0" normalizeH="0" baseline="0" noProof="0" dirty="0">
              <a:ln>
                <a:noFill/>
              </a:ln>
              <a:solidFill>
                <a:srgbClr val="0DB434"/>
              </a:solidFill>
              <a:effectLst/>
              <a:uLnTx/>
              <a:uFillTx/>
              <a:latin typeface="Calibri" pitchFamily="34" charset="0"/>
              <a:cs typeface="Calibri" pitchFamily="34" charset="0"/>
            </a:endParaRP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2" name="Image 1"/>
          <p:cNvPicPr>
            <a:picLocks noChangeAspect="1"/>
          </p:cNvPicPr>
          <p:nvPr/>
        </p:nvPicPr>
        <p:blipFill>
          <a:blip r:embed="rId5"/>
          <a:stretch>
            <a:fillRect/>
          </a:stretch>
        </p:blipFill>
        <p:spPr>
          <a:xfrm>
            <a:off x="1492888" y="1124744"/>
            <a:ext cx="6571397" cy="5544616"/>
          </a:xfrm>
          <a:prstGeom prst="rect">
            <a:avLst/>
          </a:prstGeom>
        </p:spPr>
      </p:pic>
    </p:spTree>
    <p:custDataLst>
      <p:tags r:id="rId1"/>
    </p:custDataLst>
    <p:extLst>
      <p:ext uri="{BB962C8B-B14F-4D97-AF65-F5344CB8AC3E}">
        <p14:creationId xmlns:p14="http://schemas.microsoft.com/office/powerpoint/2010/main" val="2007994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258888" y="438944"/>
            <a:ext cx="7620000" cy="685800"/>
          </a:xfrm>
          <a:prstGeom prst="rect">
            <a:avLst/>
          </a:prstGeom>
          <a:noFill/>
          <a:ln>
            <a:noFill/>
          </a:ln>
          <a:effectLst/>
          <a:extLst/>
        </p:spPr>
        <p:txBody>
          <a:bodyPr anchor="b"/>
          <a:lstStyle/>
          <a:p>
            <a:pPr lvl="0" algn="ctr" fontAlgn="auto">
              <a:spcBef>
                <a:spcPts val="0"/>
              </a:spcBef>
              <a:spcAft>
                <a:spcPts val="0"/>
              </a:spcAft>
              <a:defRPr/>
            </a:pPr>
            <a:r>
              <a:rPr lang="fr-FR" sz="3200" b="1" cap="small" dirty="0">
                <a:solidFill>
                  <a:srgbClr val="0DB434"/>
                </a:solidFill>
                <a:latin typeface="Calibri" pitchFamily="34" charset="0"/>
                <a:cs typeface="Calibri" pitchFamily="34" charset="0"/>
              </a:rPr>
              <a:t>postures et principes pour proposer une action de qualité… </a:t>
            </a:r>
            <a:endParaRPr kumimoji="0" lang="fr-FR" sz="3200" b="1" i="0" strike="noStrike" kern="1200" cap="small" spc="0" normalizeH="0" baseline="0" noProof="0" dirty="0">
              <a:ln>
                <a:noFill/>
              </a:ln>
              <a:solidFill>
                <a:srgbClr val="0DB434"/>
              </a:solidFill>
              <a:effectLst/>
              <a:uLnTx/>
              <a:uFillTx/>
              <a:latin typeface="Calibri" pitchFamily="34" charset="0"/>
              <a:cs typeface="Calibri" pitchFamily="34" charset="0"/>
            </a:endParaRP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3" name="Rectangle 2"/>
          <p:cNvSpPr/>
          <p:nvPr/>
        </p:nvSpPr>
        <p:spPr>
          <a:xfrm>
            <a:off x="467544" y="1700808"/>
            <a:ext cx="8122692" cy="5201424"/>
          </a:xfrm>
          <a:prstGeom prst="rect">
            <a:avLst/>
          </a:prstGeom>
        </p:spPr>
        <p:txBody>
          <a:bodyPr wrap="square">
            <a:spAutoFit/>
          </a:bodyPr>
          <a:lstStyle/>
          <a:p>
            <a:pPr algn="just"/>
            <a:r>
              <a:rPr lang="fr-FR" b="1" dirty="0">
                <a:solidFill>
                  <a:srgbClr val="0070C0"/>
                </a:solidFill>
                <a:latin typeface="Calibri" panose="020F0502020204030204" pitchFamily="34" charset="0"/>
                <a:cs typeface="Calibri" panose="020F0502020204030204" pitchFamily="34" charset="0"/>
              </a:rPr>
              <a:t>› Être réaliste et être en phase avec les réalités socioculturelles du public.</a:t>
            </a:r>
          </a:p>
          <a:p>
            <a:pPr algn="just"/>
            <a:endParaRPr lang="fr-FR" sz="10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 Être adapté à l’âge, au niveau de développement et aux capacités intellectuelles des individus.</a:t>
            </a:r>
          </a:p>
          <a:p>
            <a:pPr algn="just"/>
            <a:endParaRPr lang="fr-FR" sz="10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 Être dans une approche pluridisciplinaire et intersectorielle en faisant intervenir différentes catégories de professionnels.</a:t>
            </a:r>
          </a:p>
          <a:p>
            <a:pPr algn="just"/>
            <a:endParaRPr lang="fr-FR" sz="10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 Être mise en place de manière continue dans le temps dans une logique de parcours éducatif en santé.</a:t>
            </a:r>
          </a:p>
          <a:p>
            <a:pPr algn="just"/>
            <a:endParaRPr lang="fr-FR" sz="10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 Être fondé sur une approche citoyenne et respectueuse de la dignité humaine.</a:t>
            </a:r>
          </a:p>
          <a:p>
            <a:pPr algn="just"/>
            <a:endParaRPr lang="fr-FR" sz="10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 Être fondé sur l’égalité des sexes, l’autodétermination et l’acceptation de la diversité.</a:t>
            </a:r>
          </a:p>
          <a:p>
            <a:pPr algn="just"/>
            <a:endParaRPr lang="fr-FR" sz="10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 Soutenir les ressources et les compétences des individus.</a:t>
            </a:r>
          </a:p>
          <a:p>
            <a:pPr algn="just"/>
            <a:endParaRPr lang="fr-FR" sz="10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 Être basé sur des informations précises et scientifiquement étayées.</a:t>
            </a:r>
          </a:p>
          <a:p>
            <a:pPr algn="just"/>
            <a:endParaRPr lang="fr-FR" sz="10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 Respecter la sphère privée des individus et instaurer un climat de confiance mutuelle.</a:t>
            </a:r>
          </a:p>
        </p:txBody>
      </p:sp>
    </p:spTree>
    <p:custDataLst>
      <p:tags r:id="rId1"/>
    </p:custDataLst>
    <p:extLst>
      <p:ext uri="{BB962C8B-B14F-4D97-AF65-F5344CB8AC3E}">
        <p14:creationId xmlns:p14="http://schemas.microsoft.com/office/powerpoint/2010/main" val="158101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258888" y="438944"/>
            <a:ext cx="7620000" cy="685800"/>
          </a:xfrm>
          <a:prstGeom prst="rect">
            <a:avLst/>
          </a:prstGeom>
          <a:noFill/>
          <a:ln>
            <a:noFill/>
          </a:ln>
          <a:effectLst/>
          <a:extLst/>
        </p:spPr>
        <p:txBody>
          <a:bodyPr anchor="b"/>
          <a:lstStyle/>
          <a:p>
            <a:pPr lvl="0" algn="ctr" fontAlgn="auto">
              <a:spcBef>
                <a:spcPts val="0"/>
              </a:spcBef>
              <a:spcAft>
                <a:spcPts val="0"/>
              </a:spcAft>
              <a:defRPr/>
            </a:pPr>
            <a:r>
              <a:rPr lang="fr-FR" sz="3200" b="1" cap="small" dirty="0">
                <a:solidFill>
                  <a:srgbClr val="0DB434"/>
                </a:solidFill>
                <a:latin typeface="Calibri" pitchFamily="34" charset="0"/>
                <a:cs typeface="Calibri" pitchFamily="34" charset="0"/>
              </a:rPr>
              <a:t>REFERENTIEL D’INTERVENTION…</a:t>
            </a:r>
            <a:endParaRPr kumimoji="0" lang="fr-FR" sz="3200" b="1" i="0" strike="noStrike" kern="1200" cap="small" spc="0" normalizeH="0" baseline="0" noProof="0" dirty="0">
              <a:ln>
                <a:noFill/>
              </a:ln>
              <a:solidFill>
                <a:srgbClr val="0DB434"/>
              </a:solidFill>
              <a:effectLst/>
              <a:uLnTx/>
              <a:uFillTx/>
              <a:latin typeface="Calibri" pitchFamily="34" charset="0"/>
              <a:cs typeface="Calibri" pitchFamily="34" charset="0"/>
            </a:endParaRP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2" name="Image 1"/>
          <p:cNvPicPr>
            <a:picLocks noChangeAspect="1"/>
          </p:cNvPicPr>
          <p:nvPr/>
        </p:nvPicPr>
        <p:blipFill>
          <a:blip r:embed="rId5"/>
          <a:stretch>
            <a:fillRect/>
          </a:stretch>
        </p:blipFill>
        <p:spPr>
          <a:xfrm>
            <a:off x="539552" y="1563688"/>
            <a:ext cx="7988112" cy="3317098"/>
          </a:xfrm>
          <a:prstGeom prst="rect">
            <a:avLst/>
          </a:prstGeom>
        </p:spPr>
      </p:pic>
    </p:spTree>
    <p:custDataLst>
      <p:tags r:id="rId1"/>
    </p:custDataLst>
    <p:extLst>
      <p:ext uri="{BB962C8B-B14F-4D97-AF65-F5344CB8AC3E}">
        <p14:creationId xmlns:p14="http://schemas.microsoft.com/office/powerpoint/2010/main" val="3787124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DES RESSOURCES…</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4" name="Image 3">
            <a:hlinkClick r:id="rId5"/>
          </p:cNvPr>
          <p:cNvPicPr>
            <a:picLocks noChangeAspect="1"/>
          </p:cNvPicPr>
          <p:nvPr/>
        </p:nvPicPr>
        <p:blipFill>
          <a:blip r:embed="rId6"/>
          <a:stretch>
            <a:fillRect/>
          </a:stretch>
        </p:blipFill>
        <p:spPr>
          <a:xfrm>
            <a:off x="1507487" y="944563"/>
            <a:ext cx="2017381" cy="2853212"/>
          </a:xfrm>
          <a:prstGeom prst="rect">
            <a:avLst/>
          </a:prstGeom>
        </p:spPr>
      </p:pic>
      <p:pic>
        <p:nvPicPr>
          <p:cNvPr id="1026" name="Picture 2" descr="CJC, la campagne grand public est lancée ! - Fédération Addiction">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7462" y="4352717"/>
            <a:ext cx="2592288" cy="183263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hlinkClick r:id="rId9"/>
          </p:cNvPr>
          <p:cNvPicPr>
            <a:picLocks noChangeAspect="1"/>
          </p:cNvPicPr>
          <p:nvPr/>
        </p:nvPicPr>
        <p:blipFill>
          <a:blip r:embed="rId10"/>
          <a:stretch>
            <a:fillRect/>
          </a:stretch>
        </p:blipFill>
        <p:spPr>
          <a:xfrm>
            <a:off x="5796136" y="812389"/>
            <a:ext cx="2203026" cy="3117559"/>
          </a:xfrm>
          <a:prstGeom prst="rect">
            <a:avLst/>
          </a:prstGeom>
        </p:spPr>
      </p:pic>
    </p:spTree>
    <p:custDataLst>
      <p:tags r:id="rId1"/>
    </p:custDataLst>
    <p:extLst>
      <p:ext uri="{BB962C8B-B14F-4D97-AF65-F5344CB8AC3E}">
        <p14:creationId xmlns:p14="http://schemas.microsoft.com/office/powerpoint/2010/main" val="1638719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DES RESSOURCES LOCALES…</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2" name="Image 1"/>
          <p:cNvPicPr>
            <a:picLocks noChangeAspect="1"/>
          </p:cNvPicPr>
          <p:nvPr/>
        </p:nvPicPr>
        <p:blipFill>
          <a:blip r:embed="rId5"/>
          <a:stretch>
            <a:fillRect/>
          </a:stretch>
        </p:blipFill>
        <p:spPr>
          <a:xfrm>
            <a:off x="448367" y="1124744"/>
            <a:ext cx="7986021" cy="4564591"/>
          </a:xfrm>
          <a:prstGeom prst="rect">
            <a:avLst/>
          </a:prstGeom>
        </p:spPr>
      </p:pic>
    </p:spTree>
    <p:custDataLst>
      <p:tags r:id="rId1"/>
    </p:custDataLst>
    <p:extLst>
      <p:ext uri="{BB962C8B-B14F-4D97-AF65-F5344CB8AC3E}">
        <p14:creationId xmlns:p14="http://schemas.microsoft.com/office/powerpoint/2010/main" val="3218315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DES RESSOURCES LOCALES…</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3" name="Image 2"/>
          <p:cNvPicPr>
            <a:picLocks noChangeAspect="1"/>
          </p:cNvPicPr>
          <p:nvPr/>
        </p:nvPicPr>
        <p:blipFill>
          <a:blip r:embed="rId5"/>
          <a:stretch>
            <a:fillRect/>
          </a:stretch>
        </p:blipFill>
        <p:spPr>
          <a:xfrm>
            <a:off x="485259" y="1124744"/>
            <a:ext cx="7920880" cy="4527358"/>
          </a:xfrm>
          <a:prstGeom prst="rect">
            <a:avLst/>
          </a:prstGeom>
        </p:spPr>
      </p:pic>
    </p:spTree>
    <p:custDataLst>
      <p:tags r:id="rId1"/>
    </p:custDataLst>
    <p:extLst>
      <p:ext uri="{BB962C8B-B14F-4D97-AF65-F5344CB8AC3E}">
        <p14:creationId xmlns:p14="http://schemas.microsoft.com/office/powerpoint/2010/main" val="4253616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2492375"/>
            <a:ext cx="662622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re 2">
            <a:extLst>
              <a:ext uri="{FF2B5EF4-FFF2-40B4-BE49-F238E27FC236}">
                <a16:creationId xmlns:a16="http://schemas.microsoft.com/office/drawing/2014/main" id="{70DE6D99-8E33-435D-BD99-F38E758D5B7F}"/>
              </a:ext>
            </a:extLst>
          </p:cNvPr>
          <p:cNvSpPr>
            <a:spLocks noGrp="1"/>
          </p:cNvSpPr>
          <p:nvPr>
            <p:ph type="title"/>
            <p:custDataLst>
              <p:tags r:id="rId2"/>
            </p:custDataLst>
          </p:nvPr>
        </p:nvSpPr>
        <p:spPr>
          <a:xfrm>
            <a:off x="722313" y="609600"/>
            <a:ext cx="7881937" cy="1524000"/>
          </a:xfrm>
        </p:spPr>
        <p:txBody>
          <a:bodyPr>
            <a:normAutofit fontScale="90000"/>
          </a:bodyPr>
          <a:lstStyle/>
          <a:p>
            <a:pPr eaLnBrk="1" fontAlgn="auto" hangingPunct="1">
              <a:spcAft>
                <a:spcPts val="0"/>
              </a:spcAft>
              <a:defRPr/>
            </a:pPr>
            <a:r>
              <a:rPr lang="fr-FR" dirty="0"/>
              <a:t>CoDES 05</a:t>
            </a:r>
            <a:br>
              <a:rPr lang="fr-FR" dirty="0"/>
            </a:br>
            <a:r>
              <a:rPr lang="fr-FR" dirty="0"/>
              <a:t>NOS ACTIVITES – NOS MISSIONS</a:t>
            </a:r>
            <a:br>
              <a:rPr lang="fr-FR" dirty="0"/>
            </a:br>
            <a:endParaRPr lang="fr-FR" dirty="0"/>
          </a:p>
        </p:txBody>
      </p:sp>
      <p:sp>
        <p:nvSpPr>
          <p:cNvPr id="21508"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ED12442F-0EE3-4CDE-8253-AF22FA577C3E}" type="slidenum">
              <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fr-BE" altLang="fr-FR" sz="1600" b="0" i="0" u="none" strike="noStrike" kern="1200" cap="none" spc="0" normalizeH="0" baseline="0" noProof="0">
              <a:ln>
                <a:noFill/>
              </a:ln>
              <a:solidFill>
                <a:srgbClr val="7B9899"/>
              </a:solidFill>
              <a:effectLst/>
              <a:uLnTx/>
              <a:uFillTx/>
              <a:latin typeface="Arial" panose="020B0604020202020204" pitchFamily="34" charset="0"/>
              <a:ea typeface="+mn-ea"/>
              <a:cs typeface="+mn-cs"/>
            </a:endParaRPr>
          </a:p>
        </p:txBody>
      </p:sp>
      <p:pic>
        <p:nvPicPr>
          <p:cNvPr id="21509" name="Image 6" descr="CoDES-05.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160338"/>
            <a:ext cx="12239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93616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DES RESSOURCES LOCALES…</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2" name="Image 1">
            <a:hlinkClick r:id="rId5"/>
          </p:cNvPr>
          <p:cNvPicPr>
            <a:picLocks noChangeAspect="1"/>
          </p:cNvPicPr>
          <p:nvPr/>
        </p:nvPicPr>
        <p:blipFill>
          <a:blip r:embed="rId6"/>
          <a:stretch>
            <a:fillRect/>
          </a:stretch>
        </p:blipFill>
        <p:spPr>
          <a:xfrm>
            <a:off x="2955987" y="944563"/>
            <a:ext cx="3535238" cy="5735279"/>
          </a:xfrm>
          <a:prstGeom prst="rect">
            <a:avLst/>
          </a:prstGeom>
        </p:spPr>
      </p:pic>
    </p:spTree>
    <p:custDataLst>
      <p:tags r:id="rId1"/>
    </p:custDataLst>
    <p:extLst>
      <p:ext uri="{BB962C8B-B14F-4D97-AF65-F5344CB8AC3E}">
        <p14:creationId xmlns:p14="http://schemas.microsoft.com/office/powerpoint/2010/main" val="2092615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9ED66E8-2FC6-46D2-A93D-5538DEAF4658}"/>
              </a:ext>
            </a:extLst>
          </p:cNvPr>
          <p:cNvSpPr>
            <a:spLocks noGrp="1"/>
          </p:cNvSpPr>
          <p:nvPr>
            <p:ph type="sldNum" sz="quarter" idx="12"/>
          </p:nvPr>
        </p:nvSpPr>
        <p:spPr/>
        <p:txBody>
          <a:bodyPr/>
          <a:lstStyle/>
          <a:p>
            <a:pPr>
              <a:defRPr/>
            </a:pPr>
            <a:fld id="{DB984F8C-6B2F-4A9A-A43E-8F0D83C117A8}" type="slidenum">
              <a:rPr lang="fr-FR" smtClean="0"/>
              <a:pPr>
                <a:defRPr/>
              </a:pPr>
              <a:t>31</a:t>
            </a:fld>
            <a:endParaRPr lang="fr-FR"/>
          </a:p>
        </p:txBody>
      </p:sp>
      <p:sp>
        <p:nvSpPr>
          <p:cNvPr id="3" name="Rectangle 2">
            <a:extLst>
              <a:ext uri="{FF2B5EF4-FFF2-40B4-BE49-F238E27FC236}">
                <a16:creationId xmlns:a16="http://schemas.microsoft.com/office/drawing/2014/main" id="{9527BC8B-696F-4778-822D-2C2CE99C0217}"/>
              </a:ext>
            </a:extLst>
          </p:cNvPr>
          <p:cNvSpPr txBox="1">
            <a:spLocks noChangeArrowheads="1"/>
          </p:cNvSpPr>
          <p:nvPr>
            <p:custDataLst>
              <p:tags r:id="rId2"/>
            </p:custDataLst>
          </p:nvPr>
        </p:nvSpPr>
        <p:spPr>
          <a:xfrm>
            <a:off x="1064840" y="188640"/>
            <a:ext cx="7467600" cy="1656184"/>
          </a:xfrm>
          <a:prstGeom prst="rect">
            <a:avLst/>
          </a:prstGeom>
        </p:spPr>
        <p:txBody>
          <a:bodyPr vert="horz" anchor="b">
            <a:normAutofit fontScale="97500"/>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a:r>
              <a:rPr lang="fr-FR" sz="3200" b="1" dirty="0">
                <a:solidFill>
                  <a:srgbClr val="00B050"/>
                </a:solidFill>
                <a:latin typeface="Calibri" pitchFamily="34" charset="0"/>
              </a:rPr>
              <a:t>Les critères de qualité </a:t>
            </a:r>
            <a:br>
              <a:rPr lang="fr-FR" sz="3200" b="1" dirty="0">
                <a:solidFill>
                  <a:srgbClr val="00B050"/>
                </a:solidFill>
                <a:latin typeface="Calibri" pitchFamily="34" charset="0"/>
              </a:rPr>
            </a:br>
            <a:r>
              <a:rPr lang="fr-FR" sz="3200" b="1" dirty="0">
                <a:solidFill>
                  <a:srgbClr val="00B050"/>
                </a:solidFill>
                <a:latin typeface="Calibri" pitchFamily="34" charset="0"/>
              </a:rPr>
              <a:t>des outils d’intervention </a:t>
            </a:r>
            <a:br>
              <a:rPr lang="fr-FR" sz="3200" b="1" dirty="0">
                <a:solidFill>
                  <a:srgbClr val="00B050"/>
                </a:solidFill>
                <a:latin typeface="Calibri" pitchFamily="34" charset="0"/>
              </a:rPr>
            </a:br>
            <a:r>
              <a:rPr lang="fr-FR" sz="3200" b="1" dirty="0">
                <a:solidFill>
                  <a:srgbClr val="00B050"/>
                </a:solidFill>
                <a:latin typeface="Calibri" pitchFamily="34" charset="0"/>
              </a:rPr>
              <a:t>en éducation pour la santé</a:t>
            </a:r>
            <a:endParaRPr lang="fr-FR" sz="3200" b="1" dirty="0">
              <a:solidFill>
                <a:srgbClr val="0DB435"/>
              </a:solidFill>
              <a:latin typeface="Calibri" pitchFamily="34" charset="0"/>
            </a:endParaRPr>
          </a:p>
        </p:txBody>
      </p:sp>
      <p:pic>
        <p:nvPicPr>
          <p:cNvPr id="4" name="Picture 2" descr="http://www.codes05.org/images/interface/logo_codes05.gif">
            <a:extLst>
              <a:ext uri="{FF2B5EF4-FFF2-40B4-BE49-F238E27FC236}">
                <a16:creationId xmlns:a16="http://schemas.microsoft.com/office/drawing/2014/main" id="{04FD680F-D317-4F2E-9755-65DEF1C6F7A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5" name="ZoneTexte 4">
            <a:extLst>
              <a:ext uri="{FF2B5EF4-FFF2-40B4-BE49-F238E27FC236}">
                <a16:creationId xmlns:a16="http://schemas.microsoft.com/office/drawing/2014/main" id="{A7C928EC-7275-475C-8FE6-A60510C8672B}"/>
              </a:ext>
            </a:extLst>
          </p:cNvPr>
          <p:cNvSpPr txBox="1"/>
          <p:nvPr/>
        </p:nvSpPr>
        <p:spPr>
          <a:xfrm>
            <a:off x="395536" y="1844824"/>
            <a:ext cx="3888432" cy="3785652"/>
          </a:xfrm>
          <a:prstGeom prst="rect">
            <a:avLst/>
          </a:prstGeom>
          <a:noFill/>
        </p:spPr>
        <p:txBody>
          <a:bodyPr wrap="square" rtlCol="0">
            <a:spAutoFit/>
          </a:bodyPr>
          <a:lstStyle/>
          <a:p>
            <a:pPr algn="just"/>
            <a:r>
              <a:rPr lang="fr-FR" sz="2400" b="1" dirty="0">
                <a:solidFill>
                  <a:srgbClr val="000000"/>
                </a:solidFill>
                <a:latin typeface="Calibri" panose="020F0502020204030204" pitchFamily="34" charset="0"/>
                <a:cs typeface="Calibri" panose="020F0502020204030204" pitchFamily="34" charset="0"/>
              </a:rPr>
              <a:t>Qualité du contenu</a:t>
            </a:r>
          </a:p>
          <a:p>
            <a:pPr algn="just"/>
            <a:endParaRPr lang="fr-FR" sz="2400" b="1" dirty="0">
              <a:solidFill>
                <a:srgbClr val="000000"/>
              </a:solidFill>
              <a:latin typeface="Calibri" panose="020F0502020204030204" pitchFamily="34" charset="0"/>
              <a:cs typeface="Calibri" panose="020F0502020204030204" pitchFamily="34" charset="0"/>
            </a:endParaRPr>
          </a:p>
          <a:p>
            <a:pPr algn="just"/>
            <a:r>
              <a:rPr lang="fr-FR" sz="2400" b="1" dirty="0">
                <a:solidFill>
                  <a:srgbClr val="000000"/>
                </a:solidFill>
                <a:latin typeface="Calibri" panose="020F0502020204030204" pitchFamily="34" charset="0"/>
                <a:cs typeface="Calibri" panose="020F0502020204030204" pitchFamily="34" charset="0"/>
              </a:rPr>
              <a:t>Qualité pédagogique</a:t>
            </a:r>
          </a:p>
          <a:p>
            <a:pPr algn="just"/>
            <a:endParaRPr lang="fr-FR" sz="2400" b="1" dirty="0">
              <a:solidFill>
                <a:srgbClr val="000000"/>
              </a:solidFill>
              <a:latin typeface="Calibri" panose="020F0502020204030204" pitchFamily="34" charset="0"/>
              <a:cs typeface="Calibri" panose="020F0502020204030204" pitchFamily="34" charset="0"/>
            </a:endParaRPr>
          </a:p>
          <a:p>
            <a:pPr algn="just"/>
            <a:r>
              <a:rPr lang="fr-FR" sz="2400" b="1" dirty="0">
                <a:solidFill>
                  <a:srgbClr val="000000"/>
                </a:solidFill>
                <a:latin typeface="Calibri" panose="020F0502020204030204" pitchFamily="34" charset="0"/>
                <a:cs typeface="Calibri" panose="020F0502020204030204" pitchFamily="34" charset="0"/>
              </a:rPr>
              <a:t>Qualité du support</a:t>
            </a:r>
          </a:p>
          <a:p>
            <a:pPr algn="just"/>
            <a:endParaRPr lang="fr-FR" sz="2400" b="1" dirty="0">
              <a:solidFill>
                <a:srgbClr val="000000"/>
              </a:solidFill>
              <a:latin typeface="Calibri" panose="020F0502020204030204" pitchFamily="34" charset="0"/>
              <a:cs typeface="Calibri" panose="020F0502020204030204" pitchFamily="34" charset="0"/>
            </a:endParaRPr>
          </a:p>
          <a:p>
            <a:pPr algn="just"/>
            <a:r>
              <a:rPr lang="fr-FR" sz="2400" b="1" dirty="0">
                <a:solidFill>
                  <a:srgbClr val="000000"/>
                </a:solidFill>
                <a:latin typeface="Calibri" panose="020F0502020204030204" pitchFamily="34" charset="0"/>
                <a:cs typeface="Calibri" panose="020F0502020204030204" pitchFamily="34" charset="0"/>
              </a:rPr>
              <a:t>Qualité de la conception</a:t>
            </a:r>
          </a:p>
          <a:p>
            <a:pPr algn="just"/>
            <a:endParaRPr lang="fr-FR" sz="2400" b="1" dirty="0">
              <a:solidFill>
                <a:srgbClr val="000000"/>
              </a:solidFill>
              <a:latin typeface="Calibri" panose="020F0502020204030204" pitchFamily="34" charset="0"/>
              <a:cs typeface="Calibri" panose="020F0502020204030204" pitchFamily="34" charset="0"/>
            </a:endParaRPr>
          </a:p>
          <a:p>
            <a:pPr algn="just"/>
            <a:r>
              <a:rPr lang="fr-FR" sz="2400" b="1" dirty="0">
                <a:solidFill>
                  <a:srgbClr val="000000"/>
                </a:solidFill>
                <a:latin typeface="Calibri" panose="020F0502020204030204" pitchFamily="34" charset="0"/>
                <a:cs typeface="Calibri" panose="020F0502020204030204" pitchFamily="34" charset="0"/>
              </a:rPr>
              <a:t>Appréciation d’ensemble</a:t>
            </a:r>
          </a:p>
          <a:p>
            <a:pPr algn="just"/>
            <a:endPar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6" name="Image 5">
            <a:hlinkClick r:id="rId5" action="ppaction://hlinkfile"/>
            <a:extLst>
              <a:ext uri="{FF2B5EF4-FFF2-40B4-BE49-F238E27FC236}">
                <a16:creationId xmlns:a16="http://schemas.microsoft.com/office/drawing/2014/main" id="{8EA1D1E4-15AD-4CA9-B99B-C0D66F01DD01}"/>
              </a:ext>
            </a:extLst>
          </p:cNvPr>
          <p:cNvPicPr>
            <a:picLocks noChangeAspect="1"/>
          </p:cNvPicPr>
          <p:nvPr/>
        </p:nvPicPr>
        <p:blipFill>
          <a:blip r:embed="rId6"/>
          <a:stretch>
            <a:fillRect/>
          </a:stretch>
        </p:blipFill>
        <p:spPr>
          <a:xfrm>
            <a:off x="6157105" y="2211789"/>
            <a:ext cx="2380024" cy="3634711"/>
          </a:xfrm>
          <a:prstGeom prst="rect">
            <a:avLst/>
          </a:prstGeom>
        </p:spPr>
      </p:pic>
    </p:spTree>
    <p:custDataLst>
      <p:tags r:id="rId1"/>
    </p:custDataLst>
    <p:extLst>
      <p:ext uri="{BB962C8B-B14F-4D97-AF65-F5344CB8AC3E}">
        <p14:creationId xmlns:p14="http://schemas.microsoft.com/office/powerpoint/2010/main" val="397398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E8594E9-15DF-4C95-8BD3-1DBFAC025AD4}"/>
              </a:ext>
            </a:extLst>
          </p:cNvPr>
          <p:cNvSpPr>
            <a:spLocks noGrp="1"/>
          </p:cNvSpPr>
          <p:nvPr>
            <p:ph type="sldNum" sz="quarter" idx="12"/>
          </p:nvPr>
        </p:nvSpPr>
        <p:spPr/>
        <p:txBody>
          <a:bodyPr/>
          <a:lstStyle/>
          <a:p>
            <a:pPr>
              <a:defRPr/>
            </a:pPr>
            <a:fld id="{DB984F8C-6B2F-4A9A-A43E-8F0D83C117A8}" type="slidenum">
              <a:rPr lang="fr-FR" smtClean="0"/>
              <a:pPr>
                <a:defRPr/>
              </a:pPr>
              <a:t>32</a:t>
            </a:fld>
            <a:endParaRPr lang="fr-FR"/>
          </a:p>
        </p:txBody>
      </p:sp>
      <p:pic>
        <p:nvPicPr>
          <p:cNvPr id="3" name="Picture 2" descr="http://www.codes05.org/images/interface/logo_codes05.gif">
            <a:extLst>
              <a:ext uri="{FF2B5EF4-FFF2-40B4-BE49-F238E27FC236}">
                <a16:creationId xmlns:a16="http://schemas.microsoft.com/office/drawing/2014/main" id="{483AF5D7-F453-42DE-BFCD-2B4098922F7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4" name="Rectangle 2">
            <a:extLst>
              <a:ext uri="{FF2B5EF4-FFF2-40B4-BE49-F238E27FC236}">
                <a16:creationId xmlns:a16="http://schemas.microsoft.com/office/drawing/2014/main" id="{B89FA647-55AC-4953-BF14-97969016A0FC}"/>
              </a:ext>
            </a:extLst>
          </p:cNvPr>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Feelings - addictions</a:t>
            </a:r>
          </a:p>
        </p:txBody>
      </p:sp>
      <p:pic>
        <p:nvPicPr>
          <p:cNvPr id="1030" name="Picture 6" descr="Feelings - Addictions - Jeux d'ambiance | Cultura">
            <a:extLst>
              <a:ext uri="{FF2B5EF4-FFF2-40B4-BE49-F238E27FC236}">
                <a16:creationId xmlns:a16="http://schemas.microsoft.com/office/drawing/2014/main" id="{39D181F0-A51D-4774-994E-E9562A510C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4026" y="116632"/>
            <a:ext cx="2315162" cy="2492896"/>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8736A3FE-EFF9-452A-9C3E-195ACE410C10}"/>
              </a:ext>
            </a:extLst>
          </p:cNvPr>
          <p:cNvSpPr txBox="1"/>
          <p:nvPr/>
        </p:nvSpPr>
        <p:spPr>
          <a:xfrm>
            <a:off x="287524" y="2507700"/>
            <a:ext cx="8332601" cy="2215991"/>
          </a:xfrm>
          <a:prstGeom prst="rect">
            <a:avLst/>
          </a:prstGeom>
          <a:noFill/>
        </p:spPr>
        <p:txBody>
          <a:bodyPr wrap="square" rtlCol="0">
            <a:spAutoFit/>
          </a:bodyPr>
          <a:lstStyle/>
          <a:p>
            <a:pPr algn="just">
              <a:spcAft>
                <a:spcPts val="600"/>
              </a:spcAft>
            </a:pPr>
            <a:r>
              <a:rPr lang="fr-FR" sz="3200" b="1" dirty="0">
                <a:solidFill>
                  <a:srgbClr val="000000"/>
                </a:solidFill>
                <a:latin typeface="Calibri" panose="020F0502020204030204" pitchFamily="34" charset="0"/>
                <a:cs typeface="Calibri" panose="020F0502020204030204" pitchFamily="34" charset="0"/>
              </a:rPr>
              <a:t>Objectif pédagogique : </a:t>
            </a:r>
          </a:p>
          <a:p>
            <a:pPr algn="just">
              <a:spcAft>
                <a:spcPts val="600"/>
              </a:spcAft>
            </a:pPr>
            <a:endParaRPr lang="fr-FR" sz="3200" b="1" dirty="0">
              <a:solidFill>
                <a:srgbClr val="000000"/>
              </a:solidFill>
              <a:latin typeface="Calibri" panose="020F0502020204030204" pitchFamily="34" charset="0"/>
              <a:cs typeface="Calibri" panose="020F0502020204030204" pitchFamily="34" charset="0"/>
            </a:endParaRPr>
          </a:p>
          <a:p>
            <a:pPr algn="just"/>
            <a:r>
              <a:rPr lang="fr-FR" sz="3200" dirty="0"/>
              <a:t>Echanger autour des émotions en lien avec les conduites addictives</a:t>
            </a:r>
            <a:endParaRPr lang="fr-FR" sz="3200" b="0" i="0" dirty="0">
              <a:solidFill>
                <a:srgbClr val="000000"/>
              </a:solidFill>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971412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7D07521-9E49-49C4-A1D2-FA0E46702A73}"/>
              </a:ext>
            </a:extLst>
          </p:cNvPr>
          <p:cNvSpPr>
            <a:spLocks noGrp="1"/>
          </p:cNvSpPr>
          <p:nvPr>
            <p:ph type="sldNum" sz="quarter" idx="12"/>
          </p:nvPr>
        </p:nvSpPr>
        <p:spPr/>
        <p:txBody>
          <a:bodyPr/>
          <a:lstStyle/>
          <a:p>
            <a:pPr>
              <a:defRPr/>
            </a:pPr>
            <a:fld id="{DB984F8C-6B2F-4A9A-A43E-8F0D83C117A8}" type="slidenum">
              <a:rPr lang="fr-FR" smtClean="0"/>
              <a:pPr>
                <a:defRPr/>
              </a:pPr>
              <a:t>33</a:t>
            </a:fld>
            <a:endParaRPr lang="fr-FR"/>
          </a:p>
        </p:txBody>
      </p:sp>
      <p:pic>
        <p:nvPicPr>
          <p:cNvPr id="3" name="Picture 2" descr="http://www.codes05.org/images/interface/logo_codes05.gif">
            <a:extLst>
              <a:ext uri="{FF2B5EF4-FFF2-40B4-BE49-F238E27FC236}">
                <a16:creationId xmlns:a16="http://schemas.microsoft.com/office/drawing/2014/main" id="{4D12C7E4-E3D7-4506-947F-FD03CD4BA41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4" name="Rectangle 2">
            <a:extLst>
              <a:ext uri="{FF2B5EF4-FFF2-40B4-BE49-F238E27FC236}">
                <a16:creationId xmlns:a16="http://schemas.microsoft.com/office/drawing/2014/main" id="{CF024B4D-A166-4BF8-A915-08A19C3F5B1C}"/>
              </a:ext>
            </a:extLst>
          </p:cNvPr>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Feelings - addictions</a:t>
            </a:r>
          </a:p>
        </p:txBody>
      </p:sp>
      <p:pic>
        <p:nvPicPr>
          <p:cNvPr id="5" name="Picture 6" descr="Feelings - Addictions - Jeux d'ambiance | Cultura">
            <a:extLst>
              <a:ext uri="{FF2B5EF4-FFF2-40B4-BE49-F238E27FC236}">
                <a16:creationId xmlns:a16="http://schemas.microsoft.com/office/drawing/2014/main" id="{13194EDC-94C5-4E2C-9DBD-A4A2652DC6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4026" y="116632"/>
            <a:ext cx="2315162" cy="249289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CD35C044-9C9B-4EF3-AEB3-67A7C8402B2D}"/>
              </a:ext>
            </a:extLst>
          </p:cNvPr>
          <p:cNvSpPr txBox="1"/>
          <p:nvPr/>
        </p:nvSpPr>
        <p:spPr>
          <a:xfrm>
            <a:off x="340557" y="2521927"/>
            <a:ext cx="8279568" cy="3354765"/>
          </a:xfrm>
          <a:prstGeom prst="rect">
            <a:avLst/>
          </a:prstGeom>
          <a:noFill/>
        </p:spPr>
        <p:txBody>
          <a:bodyPr wrap="square" rtlCol="0">
            <a:spAutoFit/>
          </a:bodyPr>
          <a:lstStyle/>
          <a:p>
            <a:pPr algn="just">
              <a:spcAft>
                <a:spcPts val="0"/>
              </a:spcAft>
            </a:pPr>
            <a:r>
              <a:rPr lang="fr-FR" sz="2400" b="1" dirty="0"/>
              <a:t> 4 à 8 joueurs, 11 ans et +, 30min/partie</a:t>
            </a:r>
          </a:p>
          <a:p>
            <a:pPr algn="just">
              <a:spcAft>
                <a:spcPts val="0"/>
              </a:spcAft>
            </a:pPr>
            <a:endParaRPr lang="fr-FR" sz="2400" b="1" dirty="0"/>
          </a:p>
          <a:p>
            <a:pPr marL="342900" indent="-342900" algn="just">
              <a:spcAft>
                <a:spcPts val="1200"/>
              </a:spcAft>
              <a:buFont typeface="Arial" panose="020B0604020202020204" pitchFamily="34" charset="0"/>
              <a:buChar char="•"/>
            </a:pPr>
            <a:r>
              <a:rPr lang="fr-FR" sz="2400" dirty="0"/>
              <a:t>Déclinaison de "Feelings. Le jeu des émotions" </a:t>
            </a:r>
          </a:p>
          <a:p>
            <a:pPr marL="342900" indent="-342900" algn="just">
              <a:spcAft>
                <a:spcPts val="1200"/>
              </a:spcAft>
              <a:buFont typeface="Arial" panose="020B0604020202020204" pitchFamily="34" charset="0"/>
              <a:buChar char="•"/>
            </a:pPr>
            <a:r>
              <a:rPr lang="fr-FR" sz="2400" dirty="0"/>
              <a:t>Face à une situation, exprimer sa propre émotion puis en tenter de deviner celle ressentie par un autre joueur</a:t>
            </a:r>
          </a:p>
          <a:p>
            <a:pPr marL="342900" indent="-342900" algn="just">
              <a:spcAft>
                <a:spcPts val="1200"/>
              </a:spcAft>
              <a:buFont typeface="Arial" panose="020B0604020202020204" pitchFamily="34" charset="0"/>
              <a:buChar char="•"/>
            </a:pPr>
            <a:r>
              <a:rPr lang="fr-FR" sz="2400" dirty="0"/>
              <a:t>divisées en deux classes d'âge : "dès 11 ans" et "dès 15 ans"</a:t>
            </a:r>
            <a:endParaRPr lang="fr-FR" sz="2400"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397302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24BDD09-3EA1-45C1-A204-667A8A40A8DF}"/>
              </a:ext>
            </a:extLst>
          </p:cNvPr>
          <p:cNvSpPr>
            <a:spLocks noGrp="1"/>
          </p:cNvSpPr>
          <p:nvPr>
            <p:ph type="sldNum" sz="quarter" idx="12"/>
          </p:nvPr>
        </p:nvSpPr>
        <p:spPr/>
        <p:txBody>
          <a:bodyPr/>
          <a:lstStyle/>
          <a:p>
            <a:pPr>
              <a:defRPr/>
            </a:pPr>
            <a:fld id="{DB984F8C-6B2F-4A9A-A43E-8F0D83C117A8}" type="slidenum">
              <a:rPr lang="fr-FR" smtClean="0"/>
              <a:pPr>
                <a:defRPr/>
              </a:pPr>
              <a:t>34</a:t>
            </a:fld>
            <a:endParaRPr lang="fr-FR"/>
          </a:p>
        </p:txBody>
      </p:sp>
      <p:pic>
        <p:nvPicPr>
          <p:cNvPr id="3" name="Picture 2" descr="http://www.codes05.org/images/interface/logo_codes05.gif">
            <a:extLst>
              <a:ext uri="{FF2B5EF4-FFF2-40B4-BE49-F238E27FC236}">
                <a16:creationId xmlns:a16="http://schemas.microsoft.com/office/drawing/2014/main" id="{5E95CB64-4DF2-4B9E-8559-E0BAC4F11B8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4" name="Rectangle 2">
            <a:extLst>
              <a:ext uri="{FF2B5EF4-FFF2-40B4-BE49-F238E27FC236}">
                <a16:creationId xmlns:a16="http://schemas.microsoft.com/office/drawing/2014/main" id="{118E4352-15E6-4AB1-BAA5-1E556C3E9F3A}"/>
              </a:ext>
            </a:extLst>
          </p:cNvPr>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Feelings - addictions</a:t>
            </a:r>
          </a:p>
        </p:txBody>
      </p:sp>
      <p:pic>
        <p:nvPicPr>
          <p:cNvPr id="5" name="Picture 6" descr="Feelings - Addictions - Jeux d'ambiance | Cultura">
            <a:extLst>
              <a:ext uri="{FF2B5EF4-FFF2-40B4-BE49-F238E27FC236}">
                <a16:creationId xmlns:a16="http://schemas.microsoft.com/office/drawing/2014/main" id="{F06C8393-8701-4ABE-97EC-5D99C676A6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4026" y="116632"/>
            <a:ext cx="2315162" cy="249289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25F62F31-0571-4E2E-B4E6-18CA21424A55}"/>
              </a:ext>
            </a:extLst>
          </p:cNvPr>
          <p:cNvSpPr txBox="1"/>
          <p:nvPr/>
        </p:nvSpPr>
        <p:spPr>
          <a:xfrm>
            <a:off x="395536" y="2132856"/>
            <a:ext cx="8224589" cy="3662541"/>
          </a:xfrm>
          <a:prstGeom prst="rect">
            <a:avLst/>
          </a:prstGeom>
          <a:noFill/>
        </p:spPr>
        <p:txBody>
          <a:bodyPr wrap="square" rtlCol="0">
            <a:spAutoFit/>
          </a:bodyPr>
          <a:lstStyle/>
          <a:p>
            <a:pPr algn="just"/>
            <a:r>
              <a:rPr lang="fr-FR" sz="3200" b="1" dirty="0">
                <a:solidFill>
                  <a:srgbClr val="000000"/>
                </a:solidFill>
                <a:latin typeface="Calibri" panose="020F0502020204030204" pitchFamily="34" charset="0"/>
                <a:cs typeface="Calibri" panose="020F0502020204030204" pitchFamily="34" charset="0"/>
              </a:rPr>
              <a:t>Contenu de l’outil :</a:t>
            </a:r>
          </a:p>
          <a:p>
            <a:pPr algn="just"/>
            <a:endParaRPr lang="fr-FR" sz="3200" b="1" dirty="0">
              <a:solidFill>
                <a:srgbClr val="000000"/>
              </a:solidFill>
              <a:latin typeface="Calibri" panose="020F0502020204030204" pitchFamily="34" charset="0"/>
              <a:cs typeface="Calibri" panose="020F0502020204030204" pitchFamily="34" charset="0"/>
            </a:endParaRPr>
          </a:p>
          <a:p>
            <a:pPr marL="342900" indent="-342900" algn="just">
              <a:buFontTx/>
              <a:buChar char="-"/>
            </a:pPr>
            <a:r>
              <a:rPr lang="fr-FR" sz="2800" dirty="0"/>
              <a:t>108 cartes "situations« </a:t>
            </a:r>
          </a:p>
          <a:p>
            <a:pPr marL="342900" indent="-342900" algn="just">
              <a:buFontTx/>
              <a:buChar char="-"/>
            </a:pPr>
            <a:r>
              <a:rPr lang="fr-FR" sz="2800" dirty="0"/>
              <a:t>48 cartes "vote« </a:t>
            </a:r>
          </a:p>
          <a:p>
            <a:pPr marL="342900" indent="-342900" algn="just">
              <a:buFontTx/>
              <a:buChar char="-"/>
            </a:pPr>
            <a:r>
              <a:rPr lang="fr-FR" sz="2800" dirty="0"/>
              <a:t>18 cartes "émotion« </a:t>
            </a:r>
          </a:p>
          <a:p>
            <a:pPr marL="342900" indent="-342900" algn="just">
              <a:buFontTx/>
              <a:buChar char="-"/>
            </a:pPr>
            <a:r>
              <a:rPr lang="fr-FR" sz="2800" dirty="0"/>
              <a:t>1 plateau de jeu</a:t>
            </a:r>
          </a:p>
          <a:p>
            <a:pPr marL="342900" indent="-342900" algn="just">
              <a:buFontTx/>
              <a:buChar char="-"/>
            </a:pPr>
            <a:r>
              <a:rPr lang="fr-FR" sz="2800" dirty="0"/>
              <a:t>1 pion</a:t>
            </a:r>
          </a:p>
          <a:p>
            <a:pPr marL="342900" indent="-342900" algn="just">
              <a:buFontTx/>
              <a:buChar char="-"/>
            </a:pPr>
            <a:r>
              <a:rPr lang="fr-FR" sz="2800" dirty="0"/>
              <a:t>1 livret de règles</a:t>
            </a:r>
            <a:endParaRPr lang="fr-FR" sz="2800"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926040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24BDD09-3EA1-45C1-A204-667A8A40A8DF}"/>
              </a:ext>
            </a:extLst>
          </p:cNvPr>
          <p:cNvSpPr>
            <a:spLocks noGrp="1"/>
          </p:cNvSpPr>
          <p:nvPr>
            <p:ph type="sldNum" sz="quarter" idx="12"/>
          </p:nvPr>
        </p:nvSpPr>
        <p:spPr/>
        <p:txBody>
          <a:bodyPr/>
          <a:lstStyle/>
          <a:p>
            <a:pPr>
              <a:defRPr/>
            </a:pPr>
            <a:fld id="{DB984F8C-6B2F-4A9A-A43E-8F0D83C117A8}" type="slidenum">
              <a:rPr lang="fr-FR" smtClean="0"/>
              <a:pPr>
                <a:defRPr/>
              </a:pPr>
              <a:t>35</a:t>
            </a:fld>
            <a:endParaRPr lang="fr-FR"/>
          </a:p>
        </p:txBody>
      </p:sp>
      <p:pic>
        <p:nvPicPr>
          <p:cNvPr id="3" name="Picture 2" descr="http://www.codes05.org/images/interface/logo_codes05.gif">
            <a:extLst>
              <a:ext uri="{FF2B5EF4-FFF2-40B4-BE49-F238E27FC236}">
                <a16:creationId xmlns:a16="http://schemas.microsoft.com/office/drawing/2014/main" id="{5E95CB64-4DF2-4B9E-8559-E0BAC4F11B8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4" name="Rectangle 2">
            <a:extLst>
              <a:ext uri="{FF2B5EF4-FFF2-40B4-BE49-F238E27FC236}">
                <a16:creationId xmlns:a16="http://schemas.microsoft.com/office/drawing/2014/main" id="{118E4352-15E6-4AB1-BAA5-1E556C3E9F3A}"/>
              </a:ext>
            </a:extLst>
          </p:cNvPr>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Addictions,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en parler, c’est gagné !</a:t>
            </a:r>
          </a:p>
        </p:txBody>
      </p:sp>
      <p:pic>
        <p:nvPicPr>
          <p:cNvPr id="2050" name="Picture 2" descr="https://www.bib-bop.org/depot/imagette/bop_9497_vign_2.jpg">
            <a:extLst>
              <a:ext uri="{FF2B5EF4-FFF2-40B4-BE49-F238E27FC236}">
                <a16:creationId xmlns:a16="http://schemas.microsoft.com/office/drawing/2014/main" id="{D68813F5-F76C-4220-947A-F278D529F1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590" y="116632"/>
            <a:ext cx="1427487" cy="201622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DA71B9A3-C5A7-4F16-8240-7DE17F45417D}"/>
              </a:ext>
            </a:extLst>
          </p:cNvPr>
          <p:cNvSpPr txBox="1"/>
          <p:nvPr/>
        </p:nvSpPr>
        <p:spPr>
          <a:xfrm>
            <a:off x="209799" y="2972551"/>
            <a:ext cx="8224589" cy="2492990"/>
          </a:xfrm>
          <a:prstGeom prst="rect">
            <a:avLst/>
          </a:prstGeom>
          <a:noFill/>
        </p:spPr>
        <p:txBody>
          <a:bodyPr wrap="square" rtlCol="0">
            <a:spAutoFit/>
          </a:bodyPr>
          <a:lstStyle/>
          <a:p>
            <a:pPr algn="just"/>
            <a:r>
              <a:rPr lang="fr-FR" sz="3200" b="1" dirty="0">
                <a:solidFill>
                  <a:srgbClr val="000000"/>
                </a:solidFill>
                <a:latin typeface="Calibri" panose="020F0502020204030204" pitchFamily="34" charset="0"/>
                <a:cs typeface="Calibri" panose="020F0502020204030204" pitchFamily="34" charset="0"/>
              </a:rPr>
              <a:t>Objectif pédagogique :</a:t>
            </a:r>
          </a:p>
          <a:p>
            <a:pPr algn="just"/>
            <a:endParaRPr lang="fr-FR" sz="3200" b="1" dirty="0">
              <a:solidFill>
                <a:srgbClr val="000000"/>
              </a:solidFill>
              <a:latin typeface="Calibri" panose="020F0502020204030204" pitchFamily="34" charset="0"/>
              <a:cs typeface="Calibri" panose="020F0502020204030204" pitchFamily="34" charset="0"/>
            </a:endParaRPr>
          </a:p>
          <a:p>
            <a:pPr algn="just"/>
            <a:r>
              <a:rPr lang="fr-FR" sz="3200" dirty="0"/>
              <a:t>Favoriser l’échange autour de la consommation de produits addictifs</a:t>
            </a:r>
            <a:endParaRPr lang="fr-FR" sz="3200" b="1" dirty="0">
              <a:solidFill>
                <a:srgbClr val="000000"/>
              </a:solidFill>
              <a:latin typeface="Calibri" panose="020F0502020204030204" pitchFamily="34" charset="0"/>
              <a:cs typeface="Calibri" panose="020F0502020204030204" pitchFamily="34" charset="0"/>
            </a:endParaRPr>
          </a:p>
          <a:p>
            <a:pPr algn="just"/>
            <a:endParaRPr lang="fr-FR" sz="2800"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554002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24BDD09-3EA1-45C1-A204-667A8A40A8DF}"/>
              </a:ext>
            </a:extLst>
          </p:cNvPr>
          <p:cNvSpPr>
            <a:spLocks noGrp="1"/>
          </p:cNvSpPr>
          <p:nvPr>
            <p:ph type="sldNum" sz="quarter" idx="12"/>
          </p:nvPr>
        </p:nvSpPr>
        <p:spPr/>
        <p:txBody>
          <a:bodyPr/>
          <a:lstStyle/>
          <a:p>
            <a:pPr>
              <a:defRPr/>
            </a:pPr>
            <a:fld id="{DB984F8C-6B2F-4A9A-A43E-8F0D83C117A8}" type="slidenum">
              <a:rPr lang="fr-FR" smtClean="0"/>
              <a:pPr>
                <a:defRPr/>
              </a:pPr>
              <a:t>36</a:t>
            </a:fld>
            <a:endParaRPr lang="fr-FR"/>
          </a:p>
        </p:txBody>
      </p:sp>
      <p:pic>
        <p:nvPicPr>
          <p:cNvPr id="3" name="Picture 2" descr="http://www.codes05.org/images/interface/logo_codes05.gif">
            <a:extLst>
              <a:ext uri="{FF2B5EF4-FFF2-40B4-BE49-F238E27FC236}">
                <a16:creationId xmlns:a16="http://schemas.microsoft.com/office/drawing/2014/main" id="{5E95CB64-4DF2-4B9E-8559-E0BAC4F11B8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4" name="Rectangle 2">
            <a:extLst>
              <a:ext uri="{FF2B5EF4-FFF2-40B4-BE49-F238E27FC236}">
                <a16:creationId xmlns:a16="http://schemas.microsoft.com/office/drawing/2014/main" id="{118E4352-15E6-4AB1-BAA5-1E556C3E9F3A}"/>
              </a:ext>
            </a:extLst>
          </p:cNvPr>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Addictions,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en parler, c’est gagné !</a:t>
            </a:r>
          </a:p>
        </p:txBody>
      </p:sp>
      <p:sp>
        <p:nvSpPr>
          <p:cNvPr id="6" name="ZoneTexte 5">
            <a:extLst>
              <a:ext uri="{FF2B5EF4-FFF2-40B4-BE49-F238E27FC236}">
                <a16:creationId xmlns:a16="http://schemas.microsoft.com/office/drawing/2014/main" id="{25F62F31-0571-4E2E-B4E6-18CA21424A55}"/>
              </a:ext>
            </a:extLst>
          </p:cNvPr>
          <p:cNvSpPr txBox="1"/>
          <p:nvPr/>
        </p:nvSpPr>
        <p:spPr>
          <a:xfrm>
            <a:off x="209799" y="2378491"/>
            <a:ext cx="8224589" cy="3354765"/>
          </a:xfrm>
          <a:prstGeom prst="rect">
            <a:avLst/>
          </a:prstGeom>
          <a:noFill/>
        </p:spPr>
        <p:txBody>
          <a:bodyPr wrap="square" rtlCol="0">
            <a:spAutoFit/>
          </a:bodyPr>
          <a:lstStyle/>
          <a:p>
            <a:pPr algn="just"/>
            <a:r>
              <a:rPr lang="fr-FR" sz="2400" b="1" dirty="0"/>
              <a:t>2 à 12 joueurs, 15 ans et +, 1h30/partie</a:t>
            </a:r>
          </a:p>
          <a:p>
            <a:pPr algn="just"/>
            <a:endParaRPr lang="fr-FR" sz="2400" b="1" dirty="0"/>
          </a:p>
          <a:p>
            <a:pPr marL="457200" indent="-457200" algn="just">
              <a:spcAft>
                <a:spcPts val="1200"/>
              </a:spcAft>
              <a:buFont typeface="Arial" panose="020B0604020202020204" pitchFamily="34" charset="0"/>
              <a:buChar char="•"/>
            </a:pPr>
            <a:r>
              <a:rPr lang="fr-FR" sz="2400" dirty="0"/>
              <a:t>Déconstruire leurs préjugés autour des addictions</a:t>
            </a:r>
          </a:p>
          <a:p>
            <a:pPr marL="457200" indent="-457200" algn="just">
              <a:spcAft>
                <a:spcPts val="1200"/>
              </a:spcAft>
              <a:buFont typeface="Arial" panose="020B0604020202020204" pitchFamily="34" charset="0"/>
              <a:buChar char="•"/>
            </a:pPr>
            <a:r>
              <a:rPr lang="fr-FR" sz="2400" dirty="0"/>
              <a:t>S’interroger collectivement sur leurs éventuelles habitudes de consommation</a:t>
            </a:r>
          </a:p>
          <a:p>
            <a:pPr marL="457200" indent="-457200" algn="just">
              <a:spcAft>
                <a:spcPts val="1200"/>
              </a:spcAft>
              <a:buFont typeface="Arial" panose="020B0604020202020204" pitchFamily="34" charset="0"/>
              <a:buChar char="•"/>
            </a:pPr>
            <a:r>
              <a:rPr lang="fr-FR" sz="2400" dirty="0"/>
              <a:t>S’informer sur les risques que celles-ci peuvent entrainer</a:t>
            </a:r>
          </a:p>
        </p:txBody>
      </p:sp>
      <p:pic>
        <p:nvPicPr>
          <p:cNvPr id="2050" name="Picture 2" descr="https://www.bib-bop.org/depot/imagette/bop_9497_vign_2.jpg">
            <a:extLst>
              <a:ext uri="{FF2B5EF4-FFF2-40B4-BE49-F238E27FC236}">
                <a16:creationId xmlns:a16="http://schemas.microsoft.com/office/drawing/2014/main" id="{D68813F5-F76C-4220-947A-F278D529F1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590" y="116632"/>
            <a:ext cx="1427487" cy="20162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81266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24BDD09-3EA1-45C1-A204-667A8A40A8DF}"/>
              </a:ext>
            </a:extLst>
          </p:cNvPr>
          <p:cNvSpPr>
            <a:spLocks noGrp="1"/>
          </p:cNvSpPr>
          <p:nvPr>
            <p:ph type="sldNum" sz="quarter" idx="12"/>
          </p:nvPr>
        </p:nvSpPr>
        <p:spPr/>
        <p:txBody>
          <a:bodyPr/>
          <a:lstStyle/>
          <a:p>
            <a:pPr>
              <a:defRPr/>
            </a:pPr>
            <a:fld id="{DB984F8C-6B2F-4A9A-A43E-8F0D83C117A8}" type="slidenum">
              <a:rPr lang="fr-FR" smtClean="0"/>
              <a:pPr>
                <a:defRPr/>
              </a:pPr>
              <a:t>37</a:t>
            </a:fld>
            <a:endParaRPr lang="fr-FR"/>
          </a:p>
        </p:txBody>
      </p:sp>
      <p:pic>
        <p:nvPicPr>
          <p:cNvPr id="3" name="Picture 2" descr="http://www.codes05.org/images/interface/logo_codes05.gif">
            <a:extLst>
              <a:ext uri="{FF2B5EF4-FFF2-40B4-BE49-F238E27FC236}">
                <a16:creationId xmlns:a16="http://schemas.microsoft.com/office/drawing/2014/main" id="{5E95CB64-4DF2-4B9E-8559-E0BAC4F11B8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4" name="Rectangle 2">
            <a:extLst>
              <a:ext uri="{FF2B5EF4-FFF2-40B4-BE49-F238E27FC236}">
                <a16:creationId xmlns:a16="http://schemas.microsoft.com/office/drawing/2014/main" id="{118E4352-15E6-4AB1-BAA5-1E556C3E9F3A}"/>
              </a:ext>
            </a:extLst>
          </p:cNvPr>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Addictions,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en parler, c’est gagné !</a:t>
            </a:r>
          </a:p>
        </p:txBody>
      </p:sp>
      <p:pic>
        <p:nvPicPr>
          <p:cNvPr id="2050" name="Picture 2" descr="https://www.bib-bop.org/depot/imagette/bop_9497_vign_2.jpg">
            <a:extLst>
              <a:ext uri="{FF2B5EF4-FFF2-40B4-BE49-F238E27FC236}">
                <a16:creationId xmlns:a16="http://schemas.microsoft.com/office/drawing/2014/main" id="{D68813F5-F76C-4220-947A-F278D529F1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590" y="116632"/>
            <a:ext cx="1427487" cy="201622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6C6C7129-0D86-4FC5-B1D6-902835B90CC9}"/>
              </a:ext>
            </a:extLst>
          </p:cNvPr>
          <p:cNvSpPr txBox="1"/>
          <p:nvPr/>
        </p:nvSpPr>
        <p:spPr>
          <a:xfrm>
            <a:off x="395536" y="2132856"/>
            <a:ext cx="8224589" cy="3662541"/>
          </a:xfrm>
          <a:prstGeom prst="rect">
            <a:avLst/>
          </a:prstGeom>
          <a:noFill/>
        </p:spPr>
        <p:txBody>
          <a:bodyPr wrap="square" rtlCol="0">
            <a:spAutoFit/>
          </a:bodyPr>
          <a:lstStyle/>
          <a:p>
            <a:pPr algn="just"/>
            <a:r>
              <a:rPr lang="fr-FR" sz="3200" b="1" dirty="0">
                <a:solidFill>
                  <a:srgbClr val="000000"/>
                </a:solidFill>
                <a:latin typeface="Calibri" panose="020F0502020204030204" pitchFamily="34" charset="0"/>
                <a:cs typeface="Calibri" panose="020F0502020204030204" pitchFamily="34" charset="0"/>
              </a:rPr>
              <a:t>Contenu de l’outil :</a:t>
            </a:r>
          </a:p>
          <a:p>
            <a:pPr algn="just"/>
            <a:endParaRPr lang="fr-FR" sz="3200" b="1" dirty="0">
              <a:solidFill>
                <a:srgbClr val="000000"/>
              </a:solidFill>
              <a:latin typeface="Calibri" panose="020F0502020204030204" pitchFamily="34" charset="0"/>
              <a:cs typeface="Calibri" panose="020F0502020204030204" pitchFamily="34" charset="0"/>
            </a:endParaRPr>
          </a:p>
          <a:p>
            <a:pPr marL="457200" indent="-457200">
              <a:buFontTx/>
              <a:buChar char="-"/>
            </a:pPr>
            <a:r>
              <a:rPr lang="fr-FR" sz="2800" dirty="0"/>
              <a:t>20 cartes "addictions"</a:t>
            </a:r>
          </a:p>
          <a:p>
            <a:pPr marL="457200" indent="-457200">
              <a:buFontTx/>
              <a:buChar char="-"/>
            </a:pPr>
            <a:r>
              <a:rPr lang="fr-FR" sz="2800" dirty="0"/>
              <a:t>3 cartes "mon avis"  </a:t>
            </a:r>
          </a:p>
          <a:p>
            <a:pPr marL="457200" indent="-457200">
              <a:buFontTx/>
              <a:buChar char="-"/>
            </a:pPr>
            <a:r>
              <a:rPr lang="fr-FR" sz="2800" dirty="0"/>
              <a:t>1 sablier</a:t>
            </a:r>
          </a:p>
          <a:p>
            <a:pPr marL="457200" indent="-457200">
              <a:buFontTx/>
              <a:buChar char="-"/>
            </a:pPr>
            <a:r>
              <a:rPr lang="fr-FR" sz="2800" dirty="0"/>
              <a:t>1 guide d'animation</a:t>
            </a:r>
          </a:p>
          <a:p>
            <a:r>
              <a:rPr lang="fr-FR" sz="2800" dirty="0"/>
              <a:t/>
            </a:r>
            <a:br>
              <a:rPr lang="fr-FR" sz="2800" dirty="0"/>
            </a:br>
            <a:endParaRPr lang="fr-FR" sz="2800"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53826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pic>
        <p:nvPicPr>
          <p:cNvPr id="1583" name="Google Shape;1583;p120" descr="diapo19.jpg"/>
          <p:cNvPicPr preferRelativeResize="0"/>
          <p:nvPr/>
        </p:nvPicPr>
        <p:blipFill rotWithShape="1">
          <a:blip r:embed="rId4">
            <a:alphaModFix/>
          </a:blip>
          <a:srcRect/>
          <a:stretch/>
        </p:blipFill>
        <p:spPr>
          <a:xfrm>
            <a:off x="35496" y="548680"/>
            <a:ext cx="9036496" cy="5428780"/>
          </a:xfrm>
          <a:prstGeom prst="rect">
            <a:avLst/>
          </a:prstGeom>
          <a:noFill/>
          <a:ln>
            <a:noFill/>
          </a:ln>
        </p:spPr>
      </p:pic>
      <p:pic>
        <p:nvPicPr>
          <p:cNvPr id="1586" name="Google Shape;1586;p120" descr="image006">
            <a:hlinkClick r:id="rId5"/>
          </p:cNvPr>
          <p:cNvPicPr preferRelativeResize="0"/>
          <p:nvPr/>
        </p:nvPicPr>
        <p:blipFill rotWithShape="1">
          <a:blip r:embed="rId6">
            <a:alphaModFix/>
          </a:blip>
          <a:srcRect/>
          <a:stretch/>
        </p:blipFill>
        <p:spPr>
          <a:xfrm>
            <a:off x="547622" y="4459770"/>
            <a:ext cx="316511" cy="392079"/>
          </a:xfrm>
          <a:prstGeom prst="rect">
            <a:avLst/>
          </a:prstGeom>
          <a:noFill/>
          <a:ln>
            <a:noFill/>
          </a:ln>
        </p:spPr>
      </p:pic>
      <p:pic>
        <p:nvPicPr>
          <p:cNvPr id="1587" name="Google Shape;1587;p120" descr="image008">
            <a:hlinkClick r:id="rId7"/>
          </p:cNvPr>
          <p:cNvPicPr preferRelativeResize="0"/>
          <p:nvPr/>
        </p:nvPicPr>
        <p:blipFill rotWithShape="1">
          <a:blip r:embed="rId8">
            <a:alphaModFix/>
          </a:blip>
          <a:srcRect/>
          <a:stretch/>
        </p:blipFill>
        <p:spPr>
          <a:xfrm>
            <a:off x="1123403" y="4459770"/>
            <a:ext cx="367107" cy="392079"/>
          </a:xfrm>
          <a:prstGeom prst="rect">
            <a:avLst/>
          </a:prstGeom>
          <a:noFill/>
          <a:ln>
            <a:noFill/>
          </a:ln>
        </p:spPr>
      </p:pic>
      <p:pic>
        <p:nvPicPr>
          <p:cNvPr id="1588" name="Google Shape;1588;p120" descr="Instagram — Wikipédia">
            <a:hlinkClick r:id="rId9"/>
          </p:cNvPr>
          <p:cNvPicPr preferRelativeResize="0"/>
          <p:nvPr/>
        </p:nvPicPr>
        <p:blipFill rotWithShape="1">
          <a:blip r:embed="rId10">
            <a:alphaModFix/>
          </a:blip>
          <a:srcRect/>
          <a:stretch/>
        </p:blipFill>
        <p:spPr>
          <a:xfrm>
            <a:off x="1739325" y="4437112"/>
            <a:ext cx="389462" cy="415956"/>
          </a:xfrm>
          <a:prstGeom prst="rect">
            <a:avLst/>
          </a:prstGeom>
          <a:noFill/>
          <a:ln>
            <a:noFill/>
          </a:ln>
        </p:spPr>
      </p:pic>
      <p:pic>
        <p:nvPicPr>
          <p:cNvPr id="1589" name="Google Shape;1589;p120" descr="Image1">
            <a:hlinkClick r:id="rId11"/>
          </p:cNvPr>
          <p:cNvPicPr preferRelativeResize="0"/>
          <p:nvPr/>
        </p:nvPicPr>
        <p:blipFill rotWithShape="1">
          <a:blip r:embed="rId12">
            <a:alphaModFix/>
          </a:blip>
          <a:srcRect/>
          <a:stretch/>
        </p:blipFill>
        <p:spPr>
          <a:xfrm>
            <a:off x="743134" y="5012033"/>
            <a:ext cx="1095440" cy="784156"/>
          </a:xfrm>
          <a:prstGeom prst="rect">
            <a:avLst/>
          </a:prstGeom>
          <a:noFill/>
          <a:ln>
            <a:noFill/>
          </a:ln>
        </p:spPr>
      </p:pic>
      <p:sp>
        <p:nvSpPr>
          <p:cNvPr id="1590" name="Google Shape;1590;p120"/>
          <p:cNvSpPr/>
          <p:nvPr/>
        </p:nvSpPr>
        <p:spPr>
          <a:xfrm>
            <a:off x="319244" y="3986559"/>
            <a:ext cx="1883433" cy="569064"/>
          </a:xfrm>
          <a:prstGeom prst="rect">
            <a:avLst/>
          </a:prstGeom>
          <a:noFill/>
          <a:ln>
            <a:noFill/>
          </a:ln>
        </p:spPr>
        <p:txBody>
          <a:bodyPr spcFirstLastPara="1" wrap="square" lIns="68569" tIns="34275" rIns="68569" bIns="34275" anchor="t" anchorCtr="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Calibri"/>
                <a:cs typeface="Calibri"/>
                <a:sym typeface="Calibri"/>
              </a:rPr>
              <a:t>Rejoignez-nous !</a:t>
            </a:r>
            <a:endParaRPr kumimoji="0" sz="1800" b="1" i="0" u="none" strike="noStrike" kern="1200" cap="none" spc="0" normalizeH="0" baseline="0" noProof="0" dirty="0">
              <a:ln>
                <a:noFill/>
              </a:ln>
              <a:solidFill>
                <a:prstClr val="white"/>
              </a:solidFill>
              <a:effectLst/>
              <a:uLnTx/>
              <a:uFillTx/>
              <a:latin typeface="Calibri"/>
              <a:ea typeface="Calibri"/>
              <a:cs typeface="Calibri"/>
              <a:sym typeface="Calibri"/>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sz="1350" b="1" i="0" u="none" strike="noStrike" kern="1200" cap="none" spc="0" normalizeH="0" baseline="0" noProof="0" dirty="0">
              <a:ln>
                <a:noFill/>
              </a:ln>
              <a:solidFill>
                <a:srgbClr val="002060"/>
              </a:solidFill>
              <a:effectLst/>
              <a:uLnTx/>
              <a:uFillTx/>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4267241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DE73411-5505-48BC-AB54-57961DA2DAC9}"/>
              </a:ext>
            </a:extLst>
          </p:cNvPr>
          <p:cNvSpPr>
            <a:spLocks noGrp="1"/>
          </p:cNvSpPr>
          <p:nvPr>
            <p:ph type="body" idx="1"/>
          </p:nvPr>
        </p:nvSpPr>
        <p:spPr>
          <a:xfrm>
            <a:off x="468313" y="3068638"/>
            <a:ext cx="8207375" cy="2089150"/>
          </a:xfrm>
        </p:spPr>
        <p:txBody>
          <a:bodyPr>
            <a:noAutofit/>
          </a:bodyPr>
          <a:lstStyle/>
          <a:p>
            <a:pPr eaLnBrk="1" fontAlgn="auto" hangingPunct="1">
              <a:spcAft>
                <a:spcPts val="0"/>
              </a:spcAft>
              <a:buFont typeface="Wingdings 2"/>
              <a:buNone/>
              <a:defRPr/>
            </a:pPr>
            <a:endParaRPr lang="fr-FR" sz="2800" dirty="0">
              <a:solidFill>
                <a:srgbClr val="FF0000"/>
              </a:solidFill>
            </a:endParaRPr>
          </a:p>
          <a:p>
            <a:pPr eaLnBrk="1" fontAlgn="auto" hangingPunct="1">
              <a:spcAft>
                <a:spcPts val="0"/>
              </a:spcAft>
              <a:buFont typeface="Wingdings 2"/>
              <a:buNone/>
              <a:defRPr/>
            </a:pPr>
            <a:r>
              <a:rPr lang="fr-FR" sz="3600" dirty="0">
                <a:solidFill>
                  <a:srgbClr val="FF0000"/>
                </a:solidFill>
                <a:effectLst>
                  <a:outerShdw blurRad="38100" dist="38100" dir="2700000" algn="tl">
                    <a:srgbClr val="000000">
                      <a:alpha val="43137"/>
                    </a:srgbClr>
                  </a:outerShdw>
                </a:effectLst>
              </a:rPr>
              <a:t>Information</a:t>
            </a:r>
          </a:p>
          <a:p>
            <a:pPr eaLnBrk="1" fontAlgn="auto" hangingPunct="1">
              <a:spcAft>
                <a:spcPts val="0"/>
              </a:spcAft>
              <a:buFont typeface="Wingdings 2"/>
              <a:buNone/>
              <a:defRPr/>
            </a:pPr>
            <a:endParaRPr lang="fr-FR" sz="2800" dirty="0"/>
          </a:p>
          <a:p>
            <a:pPr eaLnBrk="1" fontAlgn="auto" hangingPunct="1">
              <a:spcAft>
                <a:spcPts val="0"/>
              </a:spcAft>
              <a:buFont typeface="Wingdings 2"/>
              <a:buNone/>
              <a:defRPr/>
            </a:pPr>
            <a:endParaRPr lang="fr-FR" sz="2800" dirty="0">
              <a:solidFill>
                <a:schemeClr val="tx2">
                  <a:lumMod val="75000"/>
                </a:schemeClr>
              </a:solidFill>
            </a:endParaRPr>
          </a:p>
        </p:txBody>
      </p:sp>
      <p:sp>
        <p:nvSpPr>
          <p:cNvPr id="23555"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95140C8-68AE-4956-A26B-3D205F6E5224}" type="slidenum">
              <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fr-BE" altLang="fr-FR" sz="1600" b="0" i="0" u="none" strike="noStrike" kern="1200" cap="none" spc="0" normalizeH="0" baseline="0" noProof="0">
              <a:ln>
                <a:noFill/>
              </a:ln>
              <a:solidFill>
                <a:srgbClr val="7B9899"/>
              </a:solidFill>
              <a:effectLst/>
              <a:uLnTx/>
              <a:uFillTx/>
              <a:latin typeface="Arial" panose="020B0604020202020204" pitchFamily="34" charset="0"/>
              <a:ea typeface="+mn-ea"/>
              <a:cs typeface="+mn-cs"/>
            </a:endParaRPr>
          </a:p>
        </p:txBody>
      </p:sp>
      <p:pic>
        <p:nvPicPr>
          <p:cNvPr id="23556" name="Image 11" descr="CoDES-0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60338"/>
            <a:ext cx="12239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re 2">
            <a:extLst>
              <a:ext uri="{FF2B5EF4-FFF2-40B4-BE49-F238E27FC236}">
                <a16:creationId xmlns:a16="http://schemas.microsoft.com/office/drawing/2014/main" id="{438301BA-698C-46B9-BA0B-A31E7924EAA9}"/>
              </a:ext>
            </a:extLst>
          </p:cNvPr>
          <p:cNvSpPr txBox="1">
            <a:spLocks/>
          </p:cNvSpPr>
          <p:nvPr/>
        </p:nvSpPr>
        <p:spPr>
          <a:xfrm>
            <a:off x="722313" y="609600"/>
            <a:ext cx="7881937" cy="1524000"/>
          </a:xfrm>
          <a:prstGeom prst="rect">
            <a:avLst/>
          </a:prstGeom>
        </p:spPr>
        <p:txBody>
          <a:bodyPr anchor="b">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200" b="0" i="0" u="none" strike="noStrike" kern="1200" cap="none" spc="0" normalizeH="0" baseline="0" noProof="0" dirty="0">
                <a:ln>
                  <a:noFill/>
                </a:ln>
                <a:solidFill>
                  <a:srgbClr val="FFFFFF"/>
                </a:solidFill>
                <a:effectLst/>
                <a:uLnTx/>
                <a:uFillTx/>
                <a:latin typeface="Georgia"/>
                <a:ea typeface="+mn-ea"/>
                <a:cs typeface="+mn-cs"/>
              </a:rPr>
              <a:t>CoDES 05</a:t>
            </a:r>
            <a:br>
              <a:rPr kumimoji="0" lang="fr-FR" sz="4200" b="0" i="0" u="none" strike="noStrike" kern="1200" cap="none" spc="0" normalizeH="0" baseline="0" noProof="0" dirty="0">
                <a:ln>
                  <a:noFill/>
                </a:ln>
                <a:solidFill>
                  <a:srgbClr val="FFFFFF"/>
                </a:solidFill>
                <a:effectLst/>
                <a:uLnTx/>
                <a:uFillTx/>
                <a:latin typeface="Georgia"/>
                <a:ea typeface="+mn-ea"/>
                <a:cs typeface="+mn-cs"/>
              </a:rPr>
            </a:br>
            <a:r>
              <a:rPr kumimoji="0" lang="fr-FR" sz="4200" b="0" i="0" u="none" strike="noStrike" kern="1200" cap="none" spc="0" normalizeH="0" baseline="0" noProof="0" dirty="0">
                <a:ln>
                  <a:noFill/>
                </a:ln>
                <a:solidFill>
                  <a:srgbClr val="FFFFFF"/>
                </a:solidFill>
                <a:effectLst/>
                <a:uLnTx/>
                <a:uFillTx/>
                <a:latin typeface="Georgia"/>
                <a:ea typeface="+mn-ea"/>
                <a:cs typeface="+mn-cs"/>
              </a:rPr>
              <a:t>NOS ACTIVITES – NOS MISSIONS</a:t>
            </a:r>
            <a:br>
              <a:rPr kumimoji="0" lang="fr-FR" sz="4200" b="0" i="0" u="none" strike="noStrike" kern="1200" cap="none" spc="0" normalizeH="0" baseline="0" noProof="0" dirty="0">
                <a:ln>
                  <a:noFill/>
                </a:ln>
                <a:solidFill>
                  <a:srgbClr val="FFFFFF"/>
                </a:solidFill>
                <a:effectLst/>
                <a:uLnTx/>
                <a:uFillTx/>
                <a:latin typeface="Georgia"/>
                <a:ea typeface="+mn-ea"/>
                <a:cs typeface="+mn-cs"/>
              </a:rPr>
            </a:br>
            <a:endParaRPr kumimoji="0" lang="fr-FR" sz="4200" b="0" i="0" u="none" strike="noStrike" kern="1200" cap="none" spc="0" normalizeH="0" baseline="0" noProof="0" dirty="0">
              <a:ln>
                <a:noFill/>
              </a:ln>
              <a:solidFill>
                <a:srgbClr val="FFFFFF"/>
              </a:solidFill>
              <a:effectLst/>
              <a:uLnTx/>
              <a:uFillTx/>
              <a:latin typeface="Georgia"/>
              <a:ea typeface="+mn-ea"/>
              <a:cs typeface="+mn-cs"/>
            </a:endParaRPr>
          </a:p>
        </p:txBody>
      </p:sp>
      <p:pic>
        <p:nvPicPr>
          <p:cNvPr id="235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379913"/>
            <a:ext cx="3384550" cy="169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Imag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30400" y="2781300"/>
            <a:ext cx="52768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www.bib-bop.org/depot/imagette/bop_7134_vign_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004334">
            <a:off x="437651" y="2543465"/>
            <a:ext cx="1223421" cy="17679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bib-bop.org/depot/imagette/bop_9279_vign_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1534">
            <a:off x="7469087" y="2624555"/>
            <a:ext cx="1207536" cy="16057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bib-bop.org/depot/imagette/bop_6934_vign_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787408">
            <a:off x="1298129" y="4485043"/>
            <a:ext cx="1091963" cy="16346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bib-bop.org/depot/imagette/bop_6250_vign_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639887">
            <a:off x="6940517" y="4699630"/>
            <a:ext cx="1522530" cy="15103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1993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codes05.org/images/interface/logo_codes05.gif"/>
          <p:cNvPicPr>
            <a:picLocks noChangeAspect="1" noChangeArrowheads="1"/>
          </p:cNvPicPr>
          <p:nvPr/>
        </p:nvPicPr>
        <p:blipFill>
          <a:blip r:embed="rId4">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Espace réservé du numéro de diapositive 7"/>
          <p:cNvSpPr>
            <a:spLocks noGrp="1"/>
          </p:cNvSpPr>
          <p:nvPr>
            <p:ph type="sldNum" sz="quarter" idx="12"/>
          </p:nvPr>
        </p:nvSpPr>
        <p:spPr bwMode="auto">
          <a:xfrm>
            <a:off x="304800" y="6410325"/>
            <a:ext cx="3581400"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CE4002E-4066-460A-9287-FC911CD0DCC5}" type="slidenum">
              <a:rPr kumimoji="0" lang="fr-FR" altLang="fr-FR"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25604" name="Image 2">
            <a:hlinkClick r:id="rId5"/>
          </p:cNvPr>
          <p:cNvPicPr>
            <a:picLocks noChangeAspect="1"/>
          </p:cNvPicPr>
          <p:nvPr/>
        </p:nvPicPr>
        <p:blipFill>
          <a:blip r:embed="rId6">
            <a:extLst>
              <a:ext uri="{28A0092B-C50C-407E-A947-70E740481C1C}">
                <a14:useLocalDpi xmlns:a14="http://schemas.microsoft.com/office/drawing/2010/main" val="0"/>
              </a:ext>
            </a:extLst>
          </a:blip>
          <a:srcRect l="3539" t="12901" r="3143" b="8000"/>
          <a:stretch>
            <a:fillRect/>
          </a:stretch>
        </p:blipFill>
        <p:spPr bwMode="auto">
          <a:xfrm>
            <a:off x="304800" y="1196975"/>
            <a:ext cx="8609013"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2728986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4ED8EF8-5612-49E1-A977-BE0EBA395CB4}"/>
              </a:ext>
            </a:extLst>
          </p:cNvPr>
          <p:cNvSpPr>
            <a:spLocks noGrp="1"/>
          </p:cNvSpPr>
          <p:nvPr>
            <p:ph type="body" idx="1"/>
          </p:nvPr>
        </p:nvSpPr>
        <p:spPr>
          <a:xfrm>
            <a:off x="468313" y="3068638"/>
            <a:ext cx="8207375" cy="2089150"/>
          </a:xfrm>
        </p:spPr>
        <p:txBody>
          <a:bodyPr>
            <a:noAutofit/>
          </a:bodyPr>
          <a:lstStyle/>
          <a:p>
            <a:pPr eaLnBrk="1" fontAlgn="auto" hangingPunct="1">
              <a:spcAft>
                <a:spcPts val="0"/>
              </a:spcAft>
              <a:buFont typeface="Wingdings 2"/>
              <a:buNone/>
              <a:defRPr/>
            </a:pPr>
            <a:endParaRPr lang="fr-FR" sz="2800" dirty="0">
              <a:solidFill>
                <a:srgbClr val="FF0000"/>
              </a:solidFill>
            </a:endParaRPr>
          </a:p>
          <a:p>
            <a:pPr eaLnBrk="1" fontAlgn="auto" hangingPunct="1">
              <a:spcAft>
                <a:spcPts val="0"/>
              </a:spcAft>
              <a:buFont typeface="Wingdings 2"/>
              <a:buNone/>
              <a:defRPr/>
            </a:pPr>
            <a:r>
              <a:rPr lang="fr-FR" sz="3600" dirty="0">
                <a:solidFill>
                  <a:srgbClr val="FF0000"/>
                </a:solidFill>
                <a:effectLst>
                  <a:outerShdw blurRad="38100" dist="38100" dir="2700000" algn="tl">
                    <a:srgbClr val="000000">
                      <a:alpha val="43137"/>
                    </a:srgbClr>
                  </a:outerShdw>
                </a:effectLst>
              </a:rPr>
              <a:t>Information</a:t>
            </a:r>
          </a:p>
          <a:p>
            <a:pPr eaLnBrk="1" fontAlgn="auto" hangingPunct="1">
              <a:spcAft>
                <a:spcPts val="0"/>
              </a:spcAft>
              <a:buFont typeface="Wingdings 2"/>
              <a:buNone/>
              <a:defRPr/>
            </a:pPr>
            <a:endParaRPr lang="fr-FR" sz="2800" dirty="0"/>
          </a:p>
          <a:p>
            <a:pPr eaLnBrk="1" fontAlgn="auto" hangingPunct="1">
              <a:spcAft>
                <a:spcPts val="0"/>
              </a:spcAft>
              <a:buFont typeface="Wingdings 2"/>
              <a:buNone/>
              <a:defRPr/>
            </a:pPr>
            <a:endParaRPr lang="fr-FR" sz="2800" dirty="0">
              <a:solidFill>
                <a:schemeClr val="tx2">
                  <a:lumMod val="75000"/>
                </a:schemeClr>
              </a:solidFill>
            </a:endParaRPr>
          </a:p>
        </p:txBody>
      </p:sp>
      <p:sp>
        <p:nvSpPr>
          <p:cNvPr id="27651"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31D8A05-7DEA-47F2-B25A-6A2482C385F5}" type="slidenum">
              <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fr-BE" altLang="fr-FR" sz="1600" b="0" i="0" u="none" strike="noStrike" kern="1200" cap="none" spc="0" normalizeH="0" baseline="0" noProof="0">
              <a:ln>
                <a:noFill/>
              </a:ln>
              <a:solidFill>
                <a:srgbClr val="7B9899"/>
              </a:solidFill>
              <a:effectLst/>
              <a:uLnTx/>
              <a:uFillTx/>
              <a:latin typeface="Arial" panose="020B0604020202020204" pitchFamily="34" charset="0"/>
              <a:ea typeface="+mn-ea"/>
              <a:cs typeface="+mn-cs"/>
            </a:endParaRPr>
          </a:p>
        </p:txBody>
      </p:sp>
      <p:pic>
        <p:nvPicPr>
          <p:cNvPr id="27652" name="Image 11" descr="CoDES-0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60338"/>
            <a:ext cx="12239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re 2">
            <a:extLst>
              <a:ext uri="{FF2B5EF4-FFF2-40B4-BE49-F238E27FC236}">
                <a16:creationId xmlns:a16="http://schemas.microsoft.com/office/drawing/2014/main" id="{97F3D76A-4E97-4007-8100-CFDFC3D736BA}"/>
              </a:ext>
            </a:extLst>
          </p:cNvPr>
          <p:cNvSpPr txBox="1">
            <a:spLocks/>
          </p:cNvSpPr>
          <p:nvPr/>
        </p:nvSpPr>
        <p:spPr>
          <a:xfrm>
            <a:off x="722313" y="609600"/>
            <a:ext cx="7881937" cy="1524000"/>
          </a:xfrm>
          <a:prstGeom prst="rect">
            <a:avLst/>
          </a:prstGeom>
        </p:spPr>
        <p:txBody>
          <a:bodyPr anchor="b">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200" b="0" i="0" u="none" strike="noStrike" kern="1200" cap="none" spc="0" normalizeH="0" baseline="0" noProof="0" dirty="0">
                <a:ln>
                  <a:noFill/>
                </a:ln>
                <a:solidFill>
                  <a:srgbClr val="FFFFFF"/>
                </a:solidFill>
                <a:effectLst/>
                <a:uLnTx/>
                <a:uFillTx/>
                <a:latin typeface="Georgia"/>
                <a:ea typeface="+mn-ea"/>
                <a:cs typeface="+mn-cs"/>
              </a:rPr>
              <a:t>CoDES 05</a:t>
            </a:r>
            <a:br>
              <a:rPr kumimoji="0" lang="fr-FR" sz="4200" b="0" i="0" u="none" strike="noStrike" kern="1200" cap="none" spc="0" normalizeH="0" baseline="0" noProof="0" dirty="0">
                <a:ln>
                  <a:noFill/>
                </a:ln>
                <a:solidFill>
                  <a:srgbClr val="FFFFFF"/>
                </a:solidFill>
                <a:effectLst/>
                <a:uLnTx/>
                <a:uFillTx/>
                <a:latin typeface="Georgia"/>
                <a:ea typeface="+mn-ea"/>
                <a:cs typeface="+mn-cs"/>
              </a:rPr>
            </a:br>
            <a:r>
              <a:rPr kumimoji="0" lang="fr-FR" sz="4200" b="0" i="0" u="none" strike="noStrike" kern="1200" cap="none" spc="0" normalizeH="0" baseline="0" noProof="0" dirty="0">
                <a:ln>
                  <a:noFill/>
                </a:ln>
                <a:solidFill>
                  <a:srgbClr val="FFFFFF"/>
                </a:solidFill>
                <a:effectLst/>
                <a:uLnTx/>
                <a:uFillTx/>
                <a:latin typeface="Georgia"/>
                <a:ea typeface="+mn-ea"/>
                <a:cs typeface="+mn-cs"/>
              </a:rPr>
              <a:t>NOS ACTIVITES – NOS MISSIONS</a:t>
            </a:r>
            <a:br>
              <a:rPr kumimoji="0" lang="fr-FR" sz="4200" b="0" i="0" u="none" strike="noStrike" kern="1200" cap="none" spc="0" normalizeH="0" baseline="0" noProof="0" dirty="0">
                <a:ln>
                  <a:noFill/>
                </a:ln>
                <a:solidFill>
                  <a:srgbClr val="FFFFFF"/>
                </a:solidFill>
                <a:effectLst/>
                <a:uLnTx/>
                <a:uFillTx/>
                <a:latin typeface="Georgia"/>
                <a:ea typeface="+mn-ea"/>
                <a:cs typeface="+mn-cs"/>
              </a:rPr>
            </a:br>
            <a:endParaRPr kumimoji="0" lang="fr-FR" sz="4200" b="0" i="0" u="none" strike="noStrike" kern="1200" cap="none" spc="0" normalizeH="0" baseline="0" noProof="0" dirty="0">
              <a:ln>
                <a:noFill/>
              </a:ln>
              <a:solidFill>
                <a:srgbClr val="FFFFFF"/>
              </a:solidFill>
              <a:effectLst/>
              <a:uLnTx/>
              <a:uFillTx/>
              <a:latin typeface="Georgia"/>
              <a:ea typeface="+mn-ea"/>
              <a:cs typeface="+mn-cs"/>
            </a:endParaRPr>
          </a:p>
        </p:txBody>
      </p:sp>
      <p:pic>
        <p:nvPicPr>
          <p:cNvPr id="276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379913"/>
            <a:ext cx="3384550" cy="169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Imag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68675" y="2566988"/>
            <a:ext cx="391477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diffenligne.arkotheque.fr/_depot_codes/documentation/3692_im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761883">
            <a:off x="474495" y="2660304"/>
            <a:ext cx="1297327" cy="18358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iffenligne.arkotheque.fr/_depot_codes/documentation/3812_im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41671">
            <a:off x="7616844" y="2746494"/>
            <a:ext cx="1114746" cy="16001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diffenligne.arkotheque.fr/_depot_codes/documentation/2434_im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9632" y="4777926"/>
            <a:ext cx="1288602" cy="13149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diffenligne.arkotheque.fr/_depot_codes/documentation/3927_im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033498">
            <a:off x="7379503" y="4597519"/>
            <a:ext cx="1166129" cy="16819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84054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codes05.org/images/interface/logo_codes05.gif"/>
          <p:cNvPicPr>
            <a:picLocks noChangeAspect="1" noChangeArrowheads="1"/>
          </p:cNvPicPr>
          <p:nvPr/>
        </p:nvPicPr>
        <p:blipFill>
          <a:blip r:embed="rId4">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Espace réservé du numéro de diapositive 7"/>
          <p:cNvSpPr>
            <a:spLocks noGrp="1"/>
          </p:cNvSpPr>
          <p:nvPr>
            <p:ph type="sldNum" sz="quarter" idx="12"/>
          </p:nvPr>
        </p:nvSpPr>
        <p:spPr bwMode="auto">
          <a:xfrm>
            <a:off x="304800" y="6410325"/>
            <a:ext cx="3581400"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14271B4-CD95-4B5E-8E38-086089E8236B}" type="slidenum">
              <a:rPr kumimoji="0" lang="fr-FR" altLang="fr-FR"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2" name="Image 1">
            <a:hlinkClick r:id="rId5"/>
          </p:cNvPr>
          <p:cNvPicPr>
            <a:picLocks noChangeAspect="1"/>
          </p:cNvPicPr>
          <p:nvPr/>
        </p:nvPicPr>
        <p:blipFill rotWithShape="1">
          <a:blip r:embed="rId6"/>
          <a:srcRect l="7869" t="12201" r="8263" b="5201"/>
          <a:stretch/>
        </p:blipFill>
        <p:spPr>
          <a:xfrm>
            <a:off x="683568" y="1124744"/>
            <a:ext cx="8064896" cy="4467877"/>
          </a:xfrm>
          <a:prstGeom prst="rect">
            <a:avLst/>
          </a:prstGeom>
        </p:spPr>
      </p:pic>
    </p:spTree>
    <p:custDataLst>
      <p:tags r:id="rId1"/>
    </p:custDataLst>
    <p:extLst>
      <p:ext uri="{BB962C8B-B14F-4D97-AF65-F5344CB8AC3E}">
        <p14:creationId xmlns:p14="http://schemas.microsoft.com/office/powerpoint/2010/main" val="1208248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904A33-1BAD-4729-9C31-AA02A75B7A6F}"/>
              </a:ext>
            </a:extLst>
          </p:cNvPr>
          <p:cNvSpPr>
            <a:spLocks noGrp="1"/>
          </p:cNvSpPr>
          <p:nvPr>
            <p:ph type="body" idx="1"/>
          </p:nvPr>
        </p:nvSpPr>
        <p:spPr>
          <a:xfrm>
            <a:off x="468313" y="3068638"/>
            <a:ext cx="8207375" cy="2089150"/>
          </a:xfrm>
        </p:spPr>
        <p:txBody>
          <a:bodyPr>
            <a:noAutofit/>
          </a:bodyPr>
          <a:lstStyle/>
          <a:p>
            <a:pPr eaLnBrk="1" fontAlgn="auto" hangingPunct="1">
              <a:spcAft>
                <a:spcPts val="0"/>
              </a:spcAft>
              <a:buFont typeface="Wingdings 2"/>
              <a:buNone/>
              <a:defRPr/>
            </a:pPr>
            <a:endParaRPr lang="fr-FR" sz="2800" dirty="0"/>
          </a:p>
          <a:p>
            <a:pPr eaLnBrk="1" fontAlgn="auto" hangingPunct="1">
              <a:spcAft>
                <a:spcPts val="0"/>
              </a:spcAft>
              <a:buFont typeface="Wingdings 2"/>
              <a:buNone/>
              <a:defRPr/>
            </a:pPr>
            <a:r>
              <a:rPr lang="fr-FR" sz="3600" dirty="0">
                <a:solidFill>
                  <a:srgbClr val="FF0000"/>
                </a:solidFill>
                <a:effectLst>
                  <a:outerShdw blurRad="38100" dist="38100" dir="2700000" algn="tl">
                    <a:srgbClr val="000000">
                      <a:alpha val="43137"/>
                    </a:srgbClr>
                  </a:outerShdw>
                </a:effectLst>
              </a:rPr>
              <a:t>Formation</a:t>
            </a:r>
          </a:p>
          <a:p>
            <a:pPr eaLnBrk="1" fontAlgn="auto" hangingPunct="1">
              <a:spcAft>
                <a:spcPts val="0"/>
              </a:spcAft>
              <a:buFont typeface="Wingdings 2"/>
              <a:buNone/>
              <a:defRPr/>
            </a:pPr>
            <a:endParaRPr lang="fr-FR" sz="2800" dirty="0"/>
          </a:p>
        </p:txBody>
      </p:sp>
      <p:sp>
        <p:nvSpPr>
          <p:cNvPr id="31747"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50BA2861-A31A-4C9E-A444-4086A39D7D99}" type="slidenum">
              <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fr-BE" altLang="fr-FR" sz="1600" b="0" i="0" u="none" strike="noStrike" kern="1200" cap="none" spc="0" normalizeH="0" baseline="0" noProof="0">
              <a:ln>
                <a:noFill/>
              </a:ln>
              <a:solidFill>
                <a:srgbClr val="7B9899"/>
              </a:solidFill>
              <a:effectLst/>
              <a:uLnTx/>
              <a:uFillTx/>
              <a:latin typeface="Arial" panose="020B0604020202020204" pitchFamily="34" charset="0"/>
              <a:ea typeface="+mn-ea"/>
              <a:cs typeface="+mn-cs"/>
            </a:endParaRPr>
          </a:p>
        </p:txBody>
      </p:sp>
      <p:pic>
        <p:nvPicPr>
          <p:cNvPr id="37892" name="Picture 4" descr="Afficher l'image d'origine">
            <a:extLst>
              <a:ext uri="{FF2B5EF4-FFF2-40B4-BE49-F238E27FC236}">
                <a16:creationId xmlns:a16="http://schemas.microsoft.com/office/drawing/2014/main" id="{3548818C-EC72-4D61-BFE3-078726A5C47D}"/>
              </a:ext>
            </a:extLst>
          </p:cNvPr>
          <p:cNvPicPr>
            <a:picLocks noChangeAspect="1" noChangeArrowheads="1"/>
          </p:cNvPicPr>
          <p:nvPr/>
        </p:nvPicPr>
        <p:blipFill>
          <a:blip r:embed="rId4"/>
          <a:srcRect/>
          <a:stretch>
            <a:fillRect/>
          </a:stretch>
        </p:blipFill>
        <p:spPr bwMode="auto">
          <a:xfrm>
            <a:off x="6245225" y="4672013"/>
            <a:ext cx="2647950" cy="1597025"/>
          </a:xfrm>
          <a:prstGeom prst="rect">
            <a:avLst/>
          </a:prstGeom>
          <a:ln>
            <a:noFill/>
          </a:ln>
          <a:effectLst>
            <a:outerShdw blurRad="292100" dist="139700" dir="2700000" algn="tl" rotWithShape="0">
              <a:srgbClr val="333333">
                <a:alpha val="65000"/>
              </a:srgbClr>
            </a:outerShdw>
          </a:effectLst>
        </p:spPr>
      </p:pic>
      <p:sp>
        <p:nvSpPr>
          <p:cNvPr id="9" name="Titre 2">
            <a:extLst>
              <a:ext uri="{FF2B5EF4-FFF2-40B4-BE49-F238E27FC236}">
                <a16:creationId xmlns:a16="http://schemas.microsoft.com/office/drawing/2014/main" id="{024E2DFC-97CE-4749-8318-90D9452D4A75}"/>
              </a:ext>
            </a:extLst>
          </p:cNvPr>
          <p:cNvSpPr txBox="1">
            <a:spLocks/>
          </p:cNvSpPr>
          <p:nvPr/>
        </p:nvSpPr>
        <p:spPr>
          <a:xfrm>
            <a:off x="722313" y="609600"/>
            <a:ext cx="7881937" cy="1524000"/>
          </a:xfrm>
          <a:prstGeom prst="rect">
            <a:avLst/>
          </a:prstGeom>
        </p:spPr>
        <p:txBody>
          <a:bodyPr anchor="b">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200" b="0" i="0" u="none" strike="noStrike" kern="1200" cap="none" spc="0" normalizeH="0" baseline="0" noProof="0" dirty="0">
                <a:ln>
                  <a:noFill/>
                </a:ln>
                <a:solidFill>
                  <a:srgbClr val="FFFFFF"/>
                </a:solidFill>
                <a:effectLst/>
                <a:uLnTx/>
                <a:uFillTx/>
                <a:latin typeface="Georgia"/>
                <a:ea typeface="+mn-ea"/>
                <a:cs typeface="+mn-cs"/>
              </a:rPr>
              <a:t>CoDES 05</a:t>
            </a:r>
            <a:br>
              <a:rPr kumimoji="0" lang="fr-FR" sz="4200" b="0" i="0" u="none" strike="noStrike" kern="1200" cap="none" spc="0" normalizeH="0" baseline="0" noProof="0" dirty="0">
                <a:ln>
                  <a:noFill/>
                </a:ln>
                <a:solidFill>
                  <a:srgbClr val="FFFFFF"/>
                </a:solidFill>
                <a:effectLst/>
                <a:uLnTx/>
                <a:uFillTx/>
                <a:latin typeface="Georgia"/>
                <a:ea typeface="+mn-ea"/>
                <a:cs typeface="+mn-cs"/>
              </a:rPr>
            </a:br>
            <a:r>
              <a:rPr kumimoji="0" lang="fr-FR" sz="4200" b="0" i="0" u="none" strike="noStrike" kern="1200" cap="none" spc="0" normalizeH="0" baseline="0" noProof="0" dirty="0">
                <a:ln>
                  <a:noFill/>
                </a:ln>
                <a:solidFill>
                  <a:srgbClr val="FFFFFF"/>
                </a:solidFill>
                <a:effectLst/>
                <a:uLnTx/>
                <a:uFillTx/>
                <a:latin typeface="Georgia"/>
                <a:ea typeface="+mn-ea"/>
                <a:cs typeface="+mn-cs"/>
              </a:rPr>
              <a:t>NOS ACTIVITES – NOS MISSIONS</a:t>
            </a:r>
            <a:br>
              <a:rPr kumimoji="0" lang="fr-FR" sz="4200" b="0" i="0" u="none" strike="noStrike" kern="1200" cap="none" spc="0" normalizeH="0" baseline="0" noProof="0" dirty="0">
                <a:ln>
                  <a:noFill/>
                </a:ln>
                <a:solidFill>
                  <a:srgbClr val="FFFFFF"/>
                </a:solidFill>
                <a:effectLst/>
                <a:uLnTx/>
                <a:uFillTx/>
                <a:latin typeface="Georgia"/>
                <a:ea typeface="+mn-ea"/>
                <a:cs typeface="+mn-cs"/>
              </a:rPr>
            </a:br>
            <a:endParaRPr kumimoji="0" lang="fr-FR" sz="4200" b="0" i="0" u="none" strike="noStrike" kern="1200" cap="none" spc="0" normalizeH="0" baseline="0" noProof="0" dirty="0">
              <a:ln>
                <a:noFill/>
              </a:ln>
              <a:solidFill>
                <a:srgbClr val="FFFFFF"/>
              </a:solidFill>
              <a:effectLst/>
              <a:uLnTx/>
              <a:uFillTx/>
              <a:latin typeface="Georgia"/>
              <a:ea typeface="+mn-ea"/>
              <a:cs typeface="+mn-cs"/>
            </a:endParaRPr>
          </a:p>
        </p:txBody>
      </p:sp>
      <p:pic>
        <p:nvPicPr>
          <p:cNvPr id="31750" name="Image 9" descr="CoDES-0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40650" y="160338"/>
            <a:ext cx="12239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4" descr="https://www.codes05.org/image/9540/3547?size=!500,400&amp;region=full&amp;format=png&amp;crop=centre&amp;realWidth=680&amp;realHeight=4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3638" y="2492375"/>
            <a:ext cx="27209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2" descr="https://www.codes05.org/image/4563/4699?size=!500,400&amp;region=full&amp;format=png&amp;crop=centre&amp;realWidth=710&amp;realHeight=992">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050" y="2646363"/>
            <a:ext cx="2519363"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44064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C67501C-2EF5-4E39-B990-DAE49399CE77}"/>
              </a:ext>
            </a:extLst>
          </p:cNvPr>
          <p:cNvSpPr>
            <a:spLocks noGrp="1"/>
          </p:cNvSpPr>
          <p:nvPr>
            <p:ph type="body" idx="1"/>
          </p:nvPr>
        </p:nvSpPr>
        <p:spPr>
          <a:xfrm>
            <a:off x="468313" y="3068638"/>
            <a:ext cx="8207375" cy="2089150"/>
          </a:xfrm>
        </p:spPr>
        <p:txBody>
          <a:bodyPr>
            <a:noAutofit/>
          </a:bodyPr>
          <a:lstStyle/>
          <a:p>
            <a:pPr eaLnBrk="1" fontAlgn="auto" hangingPunct="1">
              <a:spcAft>
                <a:spcPts val="0"/>
              </a:spcAft>
              <a:buFont typeface="Wingdings 2"/>
              <a:buNone/>
              <a:defRPr/>
            </a:pPr>
            <a:endParaRPr lang="fr-FR" sz="2800" dirty="0"/>
          </a:p>
          <a:p>
            <a:pPr eaLnBrk="1" fontAlgn="auto" hangingPunct="1">
              <a:spcAft>
                <a:spcPts val="0"/>
              </a:spcAft>
              <a:buFont typeface="Wingdings 2"/>
              <a:buNone/>
              <a:defRPr/>
            </a:pPr>
            <a:r>
              <a:rPr lang="fr-FR" sz="3600" dirty="0">
                <a:solidFill>
                  <a:srgbClr val="FF0000"/>
                </a:solidFill>
                <a:effectLst>
                  <a:outerShdw blurRad="38100" dist="38100" dir="2700000" algn="tl">
                    <a:srgbClr val="000000">
                      <a:alpha val="43137"/>
                    </a:srgbClr>
                  </a:outerShdw>
                </a:effectLst>
              </a:rPr>
              <a:t>action</a:t>
            </a:r>
          </a:p>
        </p:txBody>
      </p:sp>
      <p:sp>
        <p:nvSpPr>
          <p:cNvPr id="33795"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DB578871-A119-47C7-91B6-A0B39B271EFE}" type="slidenum">
              <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fr-BE" altLang="fr-FR" sz="1600" b="0" i="0" u="none" strike="noStrike" kern="1200" cap="none" spc="0" normalizeH="0" baseline="0" noProof="0">
              <a:ln>
                <a:noFill/>
              </a:ln>
              <a:solidFill>
                <a:srgbClr val="7B9899"/>
              </a:solidFill>
              <a:effectLst/>
              <a:uLnTx/>
              <a:uFillTx/>
              <a:latin typeface="Arial" panose="020B0604020202020204" pitchFamily="34" charset="0"/>
              <a:ea typeface="+mn-ea"/>
              <a:cs typeface="+mn-cs"/>
            </a:endParaRPr>
          </a:p>
        </p:txBody>
      </p:sp>
      <p:pic>
        <p:nvPicPr>
          <p:cNvPr id="33796" name="Image 6" descr="wordle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292600"/>
            <a:ext cx="2879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Image 7" descr="wordle 2.png"/>
          <p:cNvPicPr>
            <a:picLocks noChangeAspect="1"/>
          </p:cNvPicPr>
          <p:nvPr/>
        </p:nvPicPr>
        <p:blipFill>
          <a:blip r:embed="rId5" cstate="print">
            <a:extLst>
              <a:ext uri="{28A0092B-C50C-407E-A947-70E740481C1C}">
                <a14:useLocalDpi xmlns:a14="http://schemas.microsoft.com/office/drawing/2010/main" val="0"/>
              </a:ext>
            </a:extLst>
          </a:blip>
          <a:srcRect t="18324" b="22118"/>
          <a:stretch>
            <a:fillRect/>
          </a:stretch>
        </p:blipFill>
        <p:spPr bwMode="auto">
          <a:xfrm>
            <a:off x="5065713" y="4581525"/>
            <a:ext cx="38385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Image 8" descr="wordle 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2492375"/>
            <a:ext cx="34083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re 2">
            <a:extLst>
              <a:ext uri="{FF2B5EF4-FFF2-40B4-BE49-F238E27FC236}">
                <a16:creationId xmlns:a16="http://schemas.microsoft.com/office/drawing/2014/main" id="{24467049-8494-4920-B1AE-4FF414051DD5}"/>
              </a:ext>
            </a:extLst>
          </p:cNvPr>
          <p:cNvSpPr txBox="1">
            <a:spLocks/>
          </p:cNvSpPr>
          <p:nvPr/>
        </p:nvSpPr>
        <p:spPr>
          <a:xfrm>
            <a:off x="722313" y="609600"/>
            <a:ext cx="7881937" cy="1524000"/>
          </a:xfrm>
          <a:prstGeom prst="rect">
            <a:avLst/>
          </a:prstGeom>
        </p:spPr>
        <p:txBody>
          <a:bodyPr anchor="b">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200" b="0" i="0" u="none" strike="noStrike" kern="1200" cap="none" spc="0" normalizeH="0" baseline="0" noProof="0" dirty="0">
                <a:ln>
                  <a:noFill/>
                </a:ln>
                <a:solidFill>
                  <a:srgbClr val="FFFFFF"/>
                </a:solidFill>
                <a:effectLst/>
                <a:uLnTx/>
                <a:uFillTx/>
                <a:latin typeface="Georgia"/>
                <a:ea typeface="+mn-ea"/>
                <a:cs typeface="+mn-cs"/>
              </a:rPr>
              <a:t>CoDES 05</a:t>
            </a:r>
            <a:br>
              <a:rPr kumimoji="0" lang="fr-FR" sz="4200" b="0" i="0" u="none" strike="noStrike" kern="1200" cap="none" spc="0" normalizeH="0" baseline="0" noProof="0" dirty="0">
                <a:ln>
                  <a:noFill/>
                </a:ln>
                <a:solidFill>
                  <a:srgbClr val="FFFFFF"/>
                </a:solidFill>
                <a:effectLst/>
                <a:uLnTx/>
                <a:uFillTx/>
                <a:latin typeface="Georgia"/>
                <a:ea typeface="+mn-ea"/>
                <a:cs typeface="+mn-cs"/>
              </a:rPr>
            </a:br>
            <a:r>
              <a:rPr kumimoji="0" lang="fr-FR" sz="4200" b="0" i="0" u="none" strike="noStrike" kern="1200" cap="none" spc="0" normalizeH="0" baseline="0" noProof="0" dirty="0">
                <a:ln>
                  <a:noFill/>
                </a:ln>
                <a:solidFill>
                  <a:srgbClr val="FFFFFF"/>
                </a:solidFill>
                <a:effectLst/>
                <a:uLnTx/>
                <a:uFillTx/>
                <a:latin typeface="Georgia"/>
                <a:ea typeface="+mn-ea"/>
                <a:cs typeface="+mn-cs"/>
              </a:rPr>
              <a:t>NOS ACTIVITES – NOS MISSIONS</a:t>
            </a:r>
            <a:br>
              <a:rPr kumimoji="0" lang="fr-FR" sz="4200" b="0" i="0" u="none" strike="noStrike" kern="1200" cap="none" spc="0" normalizeH="0" baseline="0" noProof="0" dirty="0">
                <a:ln>
                  <a:noFill/>
                </a:ln>
                <a:solidFill>
                  <a:srgbClr val="FFFFFF"/>
                </a:solidFill>
                <a:effectLst/>
                <a:uLnTx/>
                <a:uFillTx/>
                <a:latin typeface="Georgia"/>
                <a:ea typeface="+mn-ea"/>
                <a:cs typeface="+mn-cs"/>
              </a:rPr>
            </a:br>
            <a:endParaRPr kumimoji="0" lang="fr-FR" sz="4200" b="0" i="0" u="none" strike="noStrike" kern="1200" cap="none" spc="0" normalizeH="0" baseline="0" noProof="0" dirty="0">
              <a:ln>
                <a:noFill/>
              </a:ln>
              <a:solidFill>
                <a:srgbClr val="FFFFFF"/>
              </a:solidFill>
              <a:effectLst/>
              <a:uLnTx/>
              <a:uFillTx/>
              <a:latin typeface="Georgia"/>
              <a:ea typeface="+mn-ea"/>
              <a:cs typeface="+mn-cs"/>
            </a:endParaRPr>
          </a:p>
        </p:txBody>
      </p:sp>
      <p:pic>
        <p:nvPicPr>
          <p:cNvPr id="33800" name="Image 12" descr="CoDES-05.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160338"/>
            <a:ext cx="12239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2" descr="Rapport d'activités 2021">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313" y="2419350"/>
            <a:ext cx="1512887"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44123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24160&quot;&gt;&lt;property id=&quot;20148&quot; value=&quot;5&quot;/&gt;&lt;property id=&quot;20300&quot; value=&quot;Diapositive 1 - &amp;quot;Pôle Régional de Compétences &amp;#x0D;&amp;#x0A;en éducation pour la santé &amp;quot;&quot;/&gt;&lt;property id=&quot;20307&quot; value=&quot;361&quot;/&gt;&lt;/object&gt;&lt;object type=&quot;3&quot; unique_id=&quot;24161&quot;&gt;&lt;property id=&quot;20148&quot; value=&quot;5&quot;/&gt;&lt;property id=&quot;20300&quot; value=&quot;Diapositive 8 - &amp;quot;Quelques préalables indispensables…&amp;quot;&quot;/&gt;&lt;property id=&quot;20307&quot; value=&quot;362&quot;/&gt;&lt;/object&gt;&lt;object type=&quot;3&quot; unique_id=&quot;24162&quot;&gt;&lt;property id=&quot;20148&quot; value=&quot;5&quot;/&gt;&lt;property id=&quot;20300&quot; value=&quot;Diapositive 9&quot;/&gt;&lt;property id=&quot;20307&quot; value=&quot;363&quot;/&gt;&lt;/object&gt;&lt;object type=&quot;3&quot; unique_id=&quot;24163&quot;&gt;&lt;property id=&quot;20148&quot; value=&quot;5&quot;/&gt;&lt;property id=&quot;20300&quot; value=&quot;Diapositive 10&quot;/&gt;&lt;property id=&quot;20307&quot; value=&quot;364&quot;/&gt;&lt;/object&gt;&lt;object type=&quot;3&quot; unique_id=&quot;24164&quot;&gt;&lt;property id=&quot;20148&quot; value=&quot;5&quot;/&gt;&lt;property id=&quot;20300&quot; value=&quot;Diapositive 11&quot;/&gt;&lt;property id=&quot;20307&quot; value=&quot;365&quot;/&gt;&lt;/object&gt;&lt;object type=&quot;3&quot; unique_id=&quot;24165&quot;&gt;&lt;property id=&quot;20148&quot; value=&quot;5&quot;/&gt;&lt;property id=&quot;20300&quot; value=&quot;Diapositive 12 - &amp;quot;    Compétences psychosociales - CPS… &amp;#x0D;&amp;#x0A;Une stratégie clé en éducation pour la santé&amp;quot;&quot;/&gt;&lt;property id=&quot;20307&quot; value=&quot;366&quot;/&gt;&lt;/object&gt;&lt;object type=&quot;3&quot; unique_id=&quot;24166&quot;&gt;&lt;property id=&quot;20148&quot; value=&quot;5&quot;/&gt;&lt;property id=&quot;20300&quot; value=&quot;Diapositive 16 - &amp;quot;Les 10 Compétences psychosociales… &amp;quot;&quot;/&gt;&lt;property id=&quot;20307&quot; value=&quot;367&quot;/&gt;&lt;/object&gt;&lt;object type=&quot;3&quot; unique_id=&quot;24167&quot;&gt;&lt;property id=&quot;20148&quot; value=&quot;5&quot;/&gt;&lt;property id=&quot;20300&quot; value=&quot;Diapositive 17 - &amp;quot;Les 10 Compétences psychosociales… &amp;quot;&quot;/&gt;&lt;property id=&quot;20307&quot; value=&quot;368&quot;/&gt;&lt;/object&gt;&lt;object type=&quot;3&quot; unique_id=&quot;24168&quot;&gt;&lt;property id=&quot;20148&quot; value=&quot;5&quot;/&gt;&lt;property id=&quot;20300&quot; value=&quot;Diapositive 18 - &amp;quot;Les 10 Compétences psychosociales… &amp;quot;&quot;/&gt;&lt;property id=&quot;20307&quot; value=&quot;369&quot;/&gt;&lt;/object&gt;&lt;object type=&quot;3&quot; unique_id=&quot;24169&quot;&gt;&lt;property id=&quot;20148&quot; value=&quot;5&quot;/&gt;&lt;property id=&quot;20300&quot; value=&quot;Diapositive 19 - &amp;quot;Les 10 Compétences psychosociales… &amp;quot;&quot;/&gt;&lt;property id=&quot;20307&quot; value=&quot;370&quot;/&gt;&lt;/object&gt;&lt;object type=&quot;3&quot; unique_id=&quot;24170&quot;&gt;&lt;property id=&quot;20148&quot; value=&quot;5&quot;/&gt;&lt;property id=&quot;20300&quot; value=&quot;Diapositive 20 - &amp;quot;Les 10 Compétences psychosociales… &amp;quot;&quot;/&gt;&lt;property id=&quot;20307&quot; value=&quot;371&quot;/&gt;&lt;/object&gt;&lt;object type=&quot;3&quot; unique_id=&quot;24171&quot;&gt;&lt;property id=&quot;20148&quot; value=&quot;5&quot;/&gt;&lt;property id=&quot;20300&quot; value=&quot;Diapositive 21 - &amp;quot;Les 10 Compétences psychosociales… &amp;quot;&quot;/&gt;&lt;property id=&quot;20307&quot; value=&quot;372&quot;/&gt;&lt;/object&gt;&lt;object type=&quot;3&quot; unique_id=&quot;24172&quot;&gt;&lt;property id=&quot;20148&quot; value=&quot;5&quot;/&gt;&lt;property id=&quot;20300&quot; value=&quot;Diapositive 22 - &amp;quot;Les 10 Compétences psychosociales… &amp;quot;&quot;/&gt;&lt;property id=&quot;20307&quot; value=&quot;373&quot;/&gt;&lt;/object&gt;&lt;object type=&quot;3&quot; unique_id=&quot;24173&quot;&gt;&lt;property id=&quot;20148&quot; value=&quot;5&quot;/&gt;&lt;property id=&quot;20300&quot; value=&quot;Diapositive 23 - &amp;quot;Les 10 Compétences psychosociales… &amp;quot;&quot;/&gt;&lt;property id=&quot;20307&quot; value=&quot;374&quot;/&gt;&lt;/object&gt;&lt;object type=&quot;3&quot; unique_id=&quot;24174&quot;&gt;&lt;property id=&quot;20148&quot; value=&quot;5&quot;/&gt;&lt;property id=&quot;20300&quot; value=&quot;Diapositive 24 - &amp;quot;Les 10 Compétences psychosociales… &amp;quot;&quot;/&gt;&lt;property id=&quot;20307&quot; value=&quot;375&quot;/&gt;&lt;/object&gt;&lt;object type=&quot;3&quot; unique_id=&quot;24175&quot;&gt;&lt;property id=&quot;20148&quot; value=&quot;5&quot;/&gt;&lt;property id=&quot;20300&quot; value=&quot;Diapositive 25 - &amp;quot;Les 10 Compétences psychosociales… &amp;quot;&quot;/&gt;&lt;property id=&quot;20307&quot; value=&quot;376&quot;/&gt;&lt;/object&gt;&lt;object type=&quot;3&quot; unique_id=&quot;24176&quot;&gt;&lt;property id=&quot;20148&quot; value=&quot;5&quot;/&gt;&lt;property id=&quot;20300&quot; value=&quot;Diapositive 26 - &amp;quot;Renforcer les CPS au quotidien &amp;#x0D;&amp;#x0A;par des attitudes éducatives…&amp;quot;&quot;/&gt;&lt;property id=&quot;20307&quot; value=&quot;377&quot;/&gt;&lt;/object&gt;&lt;object type=&quot;3&quot; unique_id=&quot;24177&quot;&gt;&lt;property id=&quot;20148&quot; value=&quot;5&quot;/&gt;&lt;property id=&quot;20300&quot; value=&quot;Diapositive 27 - &amp;quot;Renforcer les CPS au quotidien &amp;#x0D;&amp;#x0A;par des attitudes éducatives…&amp;quot;&quot;/&gt;&lt;property id=&quot;20307&quot; value=&quot;378&quot;/&gt;&lt;/object&gt;&lt;object type=&quot;3&quot; unique_id=&quot;29547&quot;&gt;&lt;property id=&quot;20148&quot; value=&quot;5&quot;/&gt;&lt;property id=&quot;20300&quot; value=&quot;Diapositive 13 - &amp;quot;Compétences psychosociales &amp;amp; &amp;#x0D;&amp;#x0A;Promotion de la santé… &amp;#x0D;&amp;#x0A;Quels liens ?&amp;quot;&quot;/&gt;&lt;property id=&quot;20307&quot; value=&quot;443&quot;/&gt;&lt;/object&gt;&lt;object type=&quot;3&quot; unique_id=&quot;29548&quot;&gt;&lt;property id=&quot;20148&quot; value=&quot;5&quot;/&gt;&lt;property id=&quot;20300&quot; value=&quot;Diapositive 14 - &amp;quot;Déterminant clé de la santé et du bien-être&amp;#x0D;&amp;#x0A;Une pierre angulaire de tout programme de promotion de la santé…&quot;/&gt;&lt;property id=&quot;20307&quot; value=&quot;444&quot;/&gt;&lt;/object&gt;&lt;object type=&quot;3&quot; unique_id=&quot;29549&quot;&gt;&lt;property id=&quot;20148&quot; value=&quot;5&quot;/&gt;&lt;property id=&quot;20300&quot; value=&quot;Diapositive 15 - &amp;quot;Enjeux des CPS &amp;#x0D;&amp;#x0A;Des déterminants de déterminants pour &amp;#x0D;&amp;#x0A;une prévention efficace…&amp;quot;&quot;/&gt;&lt;property id=&quot;20307&quot; value=&quot;445&quot;/&gt;&lt;/object&gt;&lt;object type=&quot;3&quot; unique_id=&quot;30174&quot;&gt;&lt;property id=&quot;20148&quot; value=&quot;5&quot;/&gt;&lt;property id=&quot;20300&quot; value=&quot;Diapositive 2 - &amp;quot;CoDES 05&amp;#x0D;&amp;#x0A;NOS ACTIVITES – NOS MISSIONS&amp;#x0D;&amp;#x0A;&amp;quot;&quot;/&gt;&lt;property id=&quot;20307&quot; value=&quot;446&quot;/&gt;&lt;/object&gt;&lt;object type=&quot;3&quot; unique_id=&quot;30175&quot;&gt;&lt;property id=&quot;20148&quot; value=&quot;5&quot;/&gt;&lt;property id=&quot;20300&quot; value=&quot;Diapositive 3&quot;/&gt;&lt;property id=&quot;20307&quot; value=&quot;447&quot;/&gt;&lt;/object&gt;&lt;object type=&quot;3&quot; unique_id=&quot;30176&quot;&gt;&lt;property id=&quot;20148&quot; value=&quot;5&quot;/&gt;&lt;property id=&quot;20300&quot; value=&quot;Diapositive 4&quot;/&gt;&lt;property id=&quot;20307&quot; value=&quot;448&quot;/&gt;&lt;/object&gt;&lt;object type=&quot;3&quot; unique_id=&quot;30177&quot;&gt;&lt;property id=&quot;20148&quot; value=&quot;5&quot;/&gt;&lt;property id=&quot;20300&quot; value=&quot;Diapositive 5&quot;/&gt;&lt;property id=&quot;20307&quot; value=&quot;449&quot;/&gt;&lt;/object&gt;&lt;object type=&quot;3&quot; unique_id=&quot;30178&quot;&gt;&lt;property id=&quot;20148&quot; value=&quot;5&quot;/&gt;&lt;property id=&quot;20300&quot; value=&quot;Diapositive 6&quot;/&gt;&lt;property id=&quot;20307&quot; value=&quot;450&quot;/&gt;&lt;/object&gt;&lt;object type=&quot;3&quot; unique_id=&quot;30179&quot;&gt;&lt;property id=&quot;20148&quot; value=&quot;5&quot;/&gt;&lt;property id=&quot;20300&quot; value=&quot;Diapositive 7 - &amp;quot;www.codes05.org... UN SITE INTERNET&amp;quot;&quot;/&gt;&lt;property id=&quot;20307&quot; value=&quot;451&quot;/&gt;&lt;/object&gt;&lt;object type=&quot;3&quot; unique_id=&quot;30596&quot;&gt;&lt;property id=&quot;20148&quot; value=&quot;5&quot;/&gt;&lt;property id=&quot;20300&quot; value=&quot;Diapositive 28 - &amp;quot;&amp;#x0D;&amp;#x0A;&amp;#x0D;&amp;#x0A;&amp;#x0D;&amp;#x0A;&amp;#x0D;&amp;#x0A;COMETE… &amp;#x0D;&amp;#x0A;COMPETENCES PSYCHOSOCIALES EN &amp;#x0D;&amp;#x0A;EDUCATION DU PATIENT&amp;quot;&quot;/&gt;&lt;property id=&quot;20307&quot; value=&quot;452&quot;/&gt;&lt;/object&gt;&lt;object type=&quot;3&quot; unique_id=&quot;30597&quot;&gt;&lt;property id=&quot;20148&quot; value=&quot;5&quot;/&gt;&lt;property id=&quot;20300&quot; value=&quot;Diapositive 29 - &amp;quot;&amp;#x0D;&amp;#x0A;&amp;#x0D;&amp;#x0A;&amp;#x0D;&amp;#x0A;&amp;#x0D;&amp;#x0A;COMETE… &amp;#x0D;&amp;#x0A;COMPETENCES PSYCHOSOCIALES EN &amp;#x0D;&amp;#x0A;EDUCATION DU PATIENT&amp;quot;&quot;/&gt;&lt;property id=&quot;20307&quot; value=&quot;455&quot;/&gt;&lt;/object&gt;&lt;object type=&quot;3&quot; unique_id=&quot;30598&quot;&gt;&lt;property id=&quot;20148&quot; value=&quot;5&quot;/&gt;&lt;property id=&quot;20300&quot; value=&quot;Diapositive 30 - &amp;quot;&amp;#x0D;&amp;#x0A;&amp;#x0D;&amp;#x0A;&amp;#x0D;&amp;#x0A;&amp;#x0D;&amp;#x0A;COMETE… &amp;#x0D;&amp;#x0A;COMPETENCES PSYCHOSOCIALES EN &amp;#x0D;&amp;#x0A;EDUCATION DU PATIENT&amp;quot;&quot;/&gt;&lt;property id=&quot;20307&quot; value=&quot;456&quot;/&gt;&lt;/object&gt;&lt;object type=&quot;3&quot; unique_id=&quot;30599&quot;&gt;&lt;property id=&quot;20148&quot; value=&quot;5&quot;/&gt;&lt;property id=&quot;20300&quot; value=&quot;Diapositive 31 - &amp;quot;&amp;#x0D;&amp;#x0A;&amp;#x0D;&amp;#x0A;&amp;#x0D;&amp;#x0A;&amp;#x0D;&amp;#x0A;COMETE… &amp;#x0D;&amp;#x0A;COMPETENCES PSYCHOSOCIALES EN &amp;#x0D;&amp;#x0A;EDUCATION DU PATIENT&amp;quot;&quot;/&gt;&lt;property id=&quot;20307&quot; value=&quot;457&quot;/&gt;&lt;/object&gt;&lt;object type=&quot;3&quot; unique_id=&quot;30600&quot;&gt;&lt;property id=&quot;20148&quot; value=&quot;5&quot;/&gt;&lt;property id=&quot;20300&quot; value=&quot;Diapositive 32 - &amp;quot;&amp;#x0D;&amp;#x0A;&amp;#x0D;&amp;#x0A;&amp;#x0D;&amp;#x0A;&amp;#x0D;&amp;#x0A;COMETE… &amp;#x0D;&amp;#x0A;COMPETENCES PSYCHOSOCIALES EN &amp;#x0D;&amp;#x0A;EDUCATION DU PATIENT&amp;quot;&quot;/&gt;&lt;property id=&quot;20307&quot; value=&quot;458&quot;/&gt;&lt;/object&gt;&lt;object type=&quot;3&quot; unique_id=&quot;30601&quot;&gt;&lt;property id=&quot;20148&quot; value=&quot;5&quot;/&gt;&lt;property id=&quot;20300&quot; value=&quot;Diapositive 33 - &amp;quot;&amp;#x0D;&amp;#x0A;&amp;#x0D;&amp;#x0A;&amp;#x0D;&amp;#x0A;&amp;#x0D;&amp;#x0A;COMETE… &amp;#x0D;&amp;#x0A;COMPETENCES PSYCHOSOCIALES EN &amp;#x0D;&amp;#x0A;EDUCATION DU PATIENT&amp;quot;&quot;/&gt;&lt;property id=&quot;20307&quot; value=&quot;459&quot;/&gt;&lt;/object&gt;&lt;/object&gt;&lt;/object&gt;&lt;/database&gt;"/>
  <p:tag name="SECTOMILLISECCONVERTED" val="1"/>
  <p:tag name="ARS_RESPONSE_PERSONNUM" val="100"/>
  <p:tag name="ARS_PPT_DBNAME" val="Journée Addictions EP AOP CoDES 05 VF Mai 2023[20230524151853959].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ags/tag4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1_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ppt/theme/themeOverride2.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docProps/app.xml><?xml version="1.0" encoding="utf-8"?>
<Properties xmlns="http://schemas.openxmlformats.org/officeDocument/2006/extended-properties" xmlns:vt="http://schemas.openxmlformats.org/officeDocument/2006/docPropsVTypes">
  <Template>Level</Template>
  <TotalTime>4414</TotalTime>
  <Words>2188</Words>
  <Application>Microsoft Office PowerPoint</Application>
  <PresentationFormat>Affichage à l'écran (4:3)</PresentationFormat>
  <Paragraphs>411</Paragraphs>
  <Slides>38</Slides>
  <Notes>31</Notes>
  <HiddenSlides>0</HiddenSlides>
  <MMClips>0</MMClips>
  <ScaleCrop>false</ScaleCrop>
  <HeadingPairs>
    <vt:vector size="6" baseType="variant">
      <vt:variant>
        <vt:lpstr>Polices utilisées</vt:lpstr>
      </vt:variant>
      <vt:variant>
        <vt:i4>12</vt:i4>
      </vt:variant>
      <vt:variant>
        <vt:lpstr>Thème</vt:lpstr>
      </vt:variant>
      <vt:variant>
        <vt:i4>4</vt:i4>
      </vt:variant>
      <vt:variant>
        <vt:lpstr>Titres des diapositives</vt:lpstr>
      </vt:variant>
      <vt:variant>
        <vt:i4>38</vt:i4>
      </vt:variant>
    </vt:vector>
  </HeadingPairs>
  <TitlesOfParts>
    <vt:vector size="54" baseType="lpstr">
      <vt:lpstr>MS PGothic</vt:lpstr>
      <vt:lpstr>Arial</vt:lpstr>
      <vt:lpstr>Calibri</vt:lpstr>
      <vt:lpstr>Century Schoolbook</vt:lpstr>
      <vt:lpstr>Comic Sans MS</vt:lpstr>
      <vt:lpstr>Georgia</vt:lpstr>
      <vt:lpstr>Times New Roman</vt:lpstr>
      <vt:lpstr>Trebuchet MS</vt:lpstr>
      <vt:lpstr>Verdana</vt:lpstr>
      <vt:lpstr>Webdings</vt:lpstr>
      <vt:lpstr>Wingdings</vt:lpstr>
      <vt:lpstr>Wingdings 2</vt:lpstr>
      <vt:lpstr>1_Oriel</vt:lpstr>
      <vt:lpstr>Civil</vt:lpstr>
      <vt:lpstr>3_Oriel</vt:lpstr>
      <vt:lpstr>1_Civil</vt:lpstr>
      <vt:lpstr>ADDICTIONS -  Ateliers d'échanges de pratiques et  de présentation d'outils   JEUDI 25 MAI 2023  </vt:lpstr>
      <vt:lpstr>CoDES 05 NOS ACTIVITES – NOS MISSIONS </vt:lpstr>
      <vt:lpstr>CoDES 05 NOS ACTIVITES – NOS MISSIONS </vt:lpstr>
      <vt:lpstr>Présentation PowerPoint</vt:lpstr>
      <vt:lpstr>Présentation PowerPoint</vt:lpstr>
      <vt:lpstr>Présentation PowerPoint</vt:lpstr>
      <vt:lpstr>Présentation PowerPoint</vt:lpstr>
      <vt:lpstr>Présentation PowerPoint</vt:lpstr>
      <vt:lpstr>Présentation PowerPoint</vt:lpstr>
      <vt:lpstr>COMMUNICATION…</vt:lpstr>
      <vt:lpstr>OBJECTIFS DE LA JOURNEE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Education à la santé : Principes clés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CODES 05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Formation</dc:creator>
  <cp:lastModifiedBy>Ordinateur</cp:lastModifiedBy>
  <cp:revision>347</cp:revision>
  <cp:lastPrinted>2023-05-17T09:21:48Z</cp:lastPrinted>
  <dcterms:created xsi:type="dcterms:W3CDTF">2010-12-01T15:48:27Z</dcterms:created>
  <dcterms:modified xsi:type="dcterms:W3CDTF">2023-05-24T13:21:29Z</dcterms:modified>
</cp:coreProperties>
</file>