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notesSlides/notesSlide43.xml" ContentType="application/vnd.openxmlformats-officedocument.presentationml.notesSlide+xml"/>
  <Override PartName="/ppt/tags/tag48.xml" ContentType="application/vnd.openxmlformats-officedocument.presentationml.tags+xml"/>
  <Override PartName="/ppt/notesSlides/notesSlide44.xml" ContentType="application/vnd.openxmlformats-officedocument.presentationml.notesSlide+xml"/>
  <Override PartName="/ppt/tags/tag49.xml" ContentType="application/vnd.openxmlformats-officedocument.presentationml.tags+xml"/>
  <Override PartName="/ppt/notesSlides/notesSlide45.xml" ContentType="application/vnd.openxmlformats-officedocument.presentationml.notesSlide+xml"/>
  <Override PartName="/ppt/tags/tag50.xml" ContentType="application/vnd.openxmlformats-officedocument.presentationml.tags+xml"/>
  <Override PartName="/ppt/notesSlides/notesSlide46.xml" ContentType="application/vnd.openxmlformats-officedocument.presentationml.notesSlide+xml"/>
  <Override PartName="/ppt/tags/tag51.xml" ContentType="application/vnd.openxmlformats-officedocument.presentationml.tags+xml"/>
  <Override PartName="/ppt/notesSlides/notesSlide47.xml" ContentType="application/vnd.openxmlformats-officedocument.presentationml.notesSlide+xml"/>
  <Override PartName="/ppt/tags/tag52.xml" ContentType="application/vnd.openxmlformats-officedocument.presentationml.tags+xml"/>
  <Override PartName="/ppt/notesSlides/notesSlide48.xml" ContentType="application/vnd.openxmlformats-officedocument.presentationml.notesSlide+xml"/>
  <Override PartName="/ppt/tags/tag53.xml" ContentType="application/vnd.openxmlformats-officedocument.presentationml.tags+xml"/>
  <Override PartName="/ppt/notesSlides/notesSlide49.xml" ContentType="application/vnd.openxmlformats-officedocument.presentationml.notesSlide+xml"/>
  <Override PartName="/ppt/tags/tag54.xml" ContentType="application/vnd.openxmlformats-officedocument.presentationml.tags+xml"/>
  <Override PartName="/ppt/notesSlides/notesSlide50.xml" ContentType="application/vnd.openxmlformats-officedocument.presentationml.notesSlide+xml"/>
  <Override PartName="/ppt/tags/tag55.xml" ContentType="application/vnd.openxmlformats-officedocument.presentationml.tags+xml"/>
  <Override PartName="/ppt/notesSlides/notesSlide51.xml" ContentType="application/vnd.openxmlformats-officedocument.presentationml.notesSlide+xml"/>
  <Override PartName="/ppt/tags/tag56.xml" ContentType="application/vnd.openxmlformats-officedocument.presentationml.tags+xml"/>
  <Override PartName="/ppt/notesSlides/notesSlide52.xml" ContentType="application/vnd.openxmlformats-officedocument.presentationml.notesSlide+xml"/>
  <Override PartName="/ppt/tags/tag57.xml" ContentType="application/vnd.openxmlformats-officedocument.presentationml.tags+xml"/>
  <Override PartName="/ppt/notesSlides/notesSlide53.xml" ContentType="application/vnd.openxmlformats-officedocument.presentationml.notesSlide+xml"/>
  <Override PartName="/ppt/tags/tag58.xml" ContentType="application/vnd.openxmlformats-officedocument.presentationml.tags+xml"/>
  <Override PartName="/ppt/notesSlides/notesSlide54.xml" ContentType="application/vnd.openxmlformats-officedocument.presentationml.notesSlide+xml"/>
  <Override PartName="/ppt/tags/tag59.xml" ContentType="application/vnd.openxmlformats-officedocument.presentationml.tags+xml"/>
  <Override PartName="/ppt/notesSlides/notesSlide55.xml" ContentType="application/vnd.openxmlformats-officedocument.presentationml.notesSlide+xml"/>
  <Override PartName="/ppt/tags/tag60.xml" ContentType="application/vnd.openxmlformats-officedocument.presentationml.tags+xml"/>
  <Override PartName="/ppt/notesSlides/notesSlide56.xml" ContentType="application/vnd.openxmlformats-officedocument.presentationml.notesSlide+xml"/>
  <Override PartName="/ppt/tags/tag61.xml" ContentType="application/vnd.openxmlformats-officedocument.presentationml.tags+xml"/>
  <Override PartName="/ppt/notesSlides/notesSlide5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58.xml" ContentType="application/vnd.openxmlformats-officedocument.presentationml.notesSlide+xml"/>
  <Override PartName="/ppt/tags/tag64.xml" ContentType="application/vnd.openxmlformats-officedocument.presentationml.tags+xml"/>
  <Override PartName="/ppt/notesSlides/notesSlide59.xml" ContentType="application/vnd.openxmlformats-officedocument.presentationml.notesSlide+xml"/>
  <Override PartName="/ppt/tags/tag65.xml" ContentType="application/vnd.openxmlformats-officedocument.presentationml.tags+xml"/>
  <Override PartName="/ppt/notesSlides/notesSlide60.xml" ContentType="application/vnd.openxmlformats-officedocument.presentationml.notesSlide+xml"/>
  <Override PartName="/ppt/tags/tag66.xml" ContentType="application/vnd.openxmlformats-officedocument.presentationml.tags+xml"/>
  <Override PartName="/ppt/notesSlides/notesSlide61.xml" ContentType="application/vnd.openxmlformats-officedocument.presentationml.notesSlide+xml"/>
  <Override PartName="/ppt/tags/tag67.xml" ContentType="application/vnd.openxmlformats-officedocument.presentationml.tags+xml"/>
  <Override PartName="/ppt/notesSlides/notesSlide62.xml" ContentType="application/vnd.openxmlformats-officedocument.presentationml.notesSlide+xml"/>
  <Override PartName="/ppt/tags/tag68.xml" ContentType="application/vnd.openxmlformats-officedocument.presentationml.tags+xml"/>
  <Override PartName="/ppt/notesSlides/notesSlide63.xml" ContentType="application/vnd.openxmlformats-officedocument.presentationml.notesSlide+xml"/>
  <Override PartName="/ppt/tags/tag69.xml" ContentType="application/vnd.openxmlformats-officedocument.presentationml.tags+xml"/>
  <Override PartName="/ppt/notesSlides/notesSlide64.xml" ContentType="application/vnd.openxmlformats-officedocument.presentationml.notesSlide+xml"/>
  <Override PartName="/ppt/tags/tag70.xml" ContentType="application/vnd.openxmlformats-officedocument.presentationml.tags+xml"/>
  <Override PartName="/ppt/notesSlides/notesSlide65.xml" ContentType="application/vnd.openxmlformats-officedocument.presentationml.notesSlide+xml"/>
  <Override PartName="/ppt/tags/tag71.xml" ContentType="application/vnd.openxmlformats-officedocument.presentationml.tags+xml"/>
  <Override PartName="/ppt/notesSlides/notesSlide6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67.xml" ContentType="application/vnd.openxmlformats-officedocument.presentationml.notesSlide+xml"/>
  <Override PartName="/ppt/tags/tag74.xml" ContentType="application/vnd.openxmlformats-officedocument.presentationml.tags+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 id="2147483788" r:id="rId2"/>
    <p:sldMasterId id="2147483800" r:id="rId3"/>
    <p:sldMasterId id="2147483811" r:id="rId4"/>
  </p:sldMasterIdLst>
  <p:notesMasterIdLst>
    <p:notesMasterId r:id="rId73"/>
  </p:notesMasterIdLst>
  <p:handoutMasterIdLst>
    <p:handoutMasterId r:id="rId74"/>
  </p:handoutMasterIdLst>
  <p:sldIdLst>
    <p:sldId id="520" r:id="rId5"/>
    <p:sldId id="574" r:id="rId6"/>
    <p:sldId id="575" r:id="rId7"/>
    <p:sldId id="576" r:id="rId8"/>
    <p:sldId id="577" r:id="rId9"/>
    <p:sldId id="578" r:id="rId10"/>
    <p:sldId id="579" r:id="rId11"/>
    <p:sldId id="580" r:id="rId12"/>
    <p:sldId id="581" r:id="rId13"/>
    <p:sldId id="582" r:id="rId14"/>
    <p:sldId id="530" r:id="rId15"/>
    <p:sldId id="461" r:id="rId16"/>
    <p:sldId id="562" r:id="rId17"/>
    <p:sldId id="462" r:id="rId18"/>
    <p:sldId id="463" r:id="rId19"/>
    <p:sldId id="531" r:id="rId20"/>
    <p:sldId id="532" r:id="rId21"/>
    <p:sldId id="533" r:id="rId22"/>
    <p:sldId id="534" r:id="rId23"/>
    <p:sldId id="535" r:id="rId24"/>
    <p:sldId id="536" r:id="rId25"/>
    <p:sldId id="537" r:id="rId26"/>
    <p:sldId id="541" r:id="rId27"/>
    <p:sldId id="542" r:id="rId28"/>
    <p:sldId id="543" r:id="rId29"/>
    <p:sldId id="544" r:id="rId30"/>
    <p:sldId id="545" r:id="rId31"/>
    <p:sldId id="480" r:id="rId32"/>
    <p:sldId id="481" r:id="rId33"/>
    <p:sldId id="482" r:id="rId34"/>
    <p:sldId id="474" r:id="rId35"/>
    <p:sldId id="475" r:id="rId36"/>
    <p:sldId id="476" r:id="rId37"/>
    <p:sldId id="467" r:id="rId38"/>
    <p:sldId id="557" r:id="rId39"/>
    <p:sldId id="477" r:id="rId40"/>
    <p:sldId id="558" r:id="rId41"/>
    <p:sldId id="479" r:id="rId42"/>
    <p:sldId id="469" r:id="rId43"/>
    <p:sldId id="468" r:id="rId44"/>
    <p:sldId id="478" r:id="rId45"/>
    <p:sldId id="559" r:id="rId46"/>
    <p:sldId id="560" r:id="rId47"/>
    <p:sldId id="493" r:id="rId48"/>
    <p:sldId id="561" r:id="rId49"/>
    <p:sldId id="565" r:id="rId50"/>
    <p:sldId id="471" r:id="rId51"/>
    <p:sldId id="490" r:id="rId52"/>
    <p:sldId id="497" r:id="rId53"/>
    <p:sldId id="500" r:id="rId54"/>
    <p:sldId id="567" r:id="rId55"/>
    <p:sldId id="491" r:id="rId56"/>
    <p:sldId id="498" r:id="rId57"/>
    <p:sldId id="501" r:id="rId58"/>
    <p:sldId id="492" r:id="rId59"/>
    <p:sldId id="499" r:id="rId60"/>
    <p:sldId id="504" r:id="rId61"/>
    <p:sldId id="564" r:id="rId62"/>
    <p:sldId id="568" r:id="rId63"/>
    <p:sldId id="502" r:id="rId64"/>
    <p:sldId id="503" r:id="rId65"/>
    <p:sldId id="569" r:id="rId66"/>
    <p:sldId id="570" r:id="rId67"/>
    <p:sldId id="571" r:id="rId68"/>
    <p:sldId id="572" r:id="rId69"/>
    <p:sldId id="573" r:id="rId70"/>
    <p:sldId id="563" r:id="rId71"/>
    <p:sldId id="546" r:id="rId72"/>
  </p:sldIdLst>
  <p:sldSz cx="9144000" cy="6858000" type="screen4x3"/>
  <p:notesSz cx="6797675" cy="9926638"/>
  <p:custDataLst>
    <p:tags r:id="rId75"/>
  </p:custDataLst>
  <p:defaultTextStyle>
    <a:defPPr>
      <a:defRPr lang="fr-FR"/>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99FF"/>
    <a:srgbClr val="66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54" autoAdjust="0"/>
  </p:normalViewPr>
  <p:slideViewPr>
    <p:cSldViewPr>
      <p:cViewPr varScale="1">
        <p:scale>
          <a:sx n="69" d="100"/>
          <a:sy n="69" d="100"/>
        </p:scale>
        <p:origin x="178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fr-FR"/>
          </a:p>
        </p:txBody>
      </p:sp>
      <p:sp>
        <p:nvSpPr>
          <p:cNvPr id="38915"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fr-FR"/>
          </a:p>
        </p:txBody>
      </p:sp>
      <p:sp>
        <p:nvSpPr>
          <p:cNvPr id="38916"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fr-FR"/>
          </a:p>
        </p:txBody>
      </p:sp>
      <p:sp>
        <p:nvSpPr>
          <p:cNvPr id="38917"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E892E3FE-9CD6-43DB-8902-22ECCD6200FF}" type="slidenum">
              <a:rPr lang="fr-FR"/>
              <a:pPr/>
              <a:t>‹N°›</a:t>
            </a:fld>
            <a:endParaRPr lang="fr-FR"/>
          </a:p>
        </p:txBody>
      </p:sp>
    </p:spTree>
    <p:extLst>
      <p:ext uri="{BB962C8B-B14F-4D97-AF65-F5344CB8AC3E}">
        <p14:creationId xmlns:p14="http://schemas.microsoft.com/office/powerpoint/2010/main" val="3167192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fr-FR"/>
          </a:p>
        </p:txBody>
      </p:sp>
      <p:sp>
        <p:nvSpPr>
          <p:cNvPr id="40963"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fr-FR"/>
          </a:p>
        </p:txBody>
      </p:sp>
      <p:sp>
        <p:nvSpPr>
          <p:cNvPr id="4096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40965"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0966"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fr-FR"/>
          </a:p>
        </p:txBody>
      </p:sp>
      <p:sp>
        <p:nvSpPr>
          <p:cNvPr id="40967"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946C5C73-B748-4C8A-AF96-5CE1CF142725}" type="slidenum">
              <a:rPr lang="fr-FR"/>
              <a:pPr/>
              <a:t>‹N°›</a:t>
            </a:fld>
            <a:endParaRPr lang="fr-FR"/>
          </a:p>
        </p:txBody>
      </p:sp>
    </p:spTree>
    <p:extLst>
      <p:ext uri="{BB962C8B-B14F-4D97-AF65-F5344CB8AC3E}">
        <p14:creationId xmlns:p14="http://schemas.microsoft.com/office/powerpoint/2010/main" val="4615036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endParaRPr lang="fr-FR" sz="1400" dirty="0" smtClean="0">
              <a:latin typeface="Trebuchet MS" pitchFamily="34" charset="0"/>
            </a:endParaRPr>
          </a:p>
        </p:txBody>
      </p:sp>
    </p:spTree>
    <p:extLst>
      <p:ext uri="{BB962C8B-B14F-4D97-AF65-F5344CB8AC3E}">
        <p14:creationId xmlns:p14="http://schemas.microsoft.com/office/powerpoint/2010/main" val="155623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EC5ABE-1A55-4D80-8063-94898E3CB074}"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67"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1403DD-850B-4541-B3A5-A357AAFE6EBB}"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6868" name="Rectangle 2"/>
          <p:cNvSpPr>
            <a:spLocks noGrp="1" noRot="1" noChangeAspect="1" noChangeArrowheads="1" noTextEdit="1"/>
          </p:cNvSpPr>
          <p:nvPr>
            <p:ph type="sldImg"/>
          </p:nvPr>
        </p:nvSpPr>
        <p:spPr>
          <a:xfrm>
            <a:off x="917575" y="744538"/>
            <a:ext cx="4965700" cy="3725862"/>
          </a:xfrm>
          <a:ln/>
        </p:spPr>
      </p:sp>
      <p:sp>
        <p:nvSpPr>
          <p:cNvPr id="3686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182310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mtClean="0"/>
          </a:p>
        </p:txBody>
      </p:sp>
    </p:spTree>
    <p:extLst>
      <p:ext uri="{BB962C8B-B14F-4D97-AF65-F5344CB8AC3E}">
        <p14:creationId xmlns:p14="http://schemas.microsoft.com/office/powerpoint/2010/main" val="21920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smtClean="0">
                <a:solidFill>
                  <a:schemeClr val="tx1"/>
                </a:solidFill>
                <a:latin typeface="Arial" charset="0"/>
                <a:ea typeface="+mn-ea"/>
                <a:cs typeface="+mn-cs"/>
              </a:rPr>
              <a:t>Cette définition propose une approche de la santé selon une conception positive, dynamique, responsabilisante et globale. Ce sont aussi ces qualificatifs qui sous-tendent le concept de la promotion de la santé.</a:t>
            </a:r>
          </a:p>
          <a:p>
            <a:r>
              <a:rPr lang="fr-FR" sz="1200" b="1" kern="1200" dirty="0" smtClean="0">
                <a:solidFill>
                  <a:schemeClr val="tx1"/>
                </a:solidFill>
                <a:latin typeface="Arial" charset="0"/>
                <a:ea typeface="+mn-ea"/>
                <a:cs typeface="+mn-cs"/>
              </a:rPr>
              <a:t>Il s’agit ici d’une santé « observée » mais d’une santé « vécue » dans toutes ses dimensions, non plus un état mais une dynamique, un processus qui évalue tout au long de la vie. </a:t>
            </a:r>
            <a:endParaRPr lang="fr-FR" sz="1200" kern="1200" dirty="0" smtClean="0">
              <a:solidFill>
                <a:schemeClr val="tx1"/>
              </a:solidFill>
              <a:latin typeface="Arial" charset="0"/>
              <a:ea typeface="+mn-ea"/>
              <a:cs typeface="+mn-cs"/>
            </a:endParaRPr>
          </a:p>
          <a:p>
            <a:r>
              <a:rPr lang="fr-FR" sz="1200" b="1" kern="1200" dirty="0" smtClean="0">
                <a:solidFill>
                  <a:schemeClr val="tx1"/>
                </a:solidFill>
                <a:latin typeface="Arial" charset="0"/>
                <a:ea typeface="+mn-ea"/>
                <a:cs typeface="+mn-cs"/>
              </a:rPr>
              <a:t>En fait, plus qu’un état, la santé est une ressource et un processus dynamique et global qui doit permettre à chaque individu « d’identifier et de réaliser ses ambitions, satisfaire ses besoins et évoluer avec son milieu ou s’y adapter.  La santé est donc perçue comme une ressource de la vie quotidienne, et non comme le but de la vie</a:t>
            </a:r>
            <a:endParaRPr lang="fr-FR" sz="1200" kern="1200" dirty="0" smtClean="0">
              <a:solidFill>
                <a:schemeClr val="tx1"/>
              </a:solidFill>
              <a:latin typeface="Arial" charset="0"/>
              <a:ea typeface="+mn-ea"/>
              <a:cs typeface="+mn-cs"/>
            </a:endParaRPr>
          </a:p>
          <a:p>
            <a:r>
              <a:rPr lang="fr-FR" sz="1200" b="1" kern="1200" dirty="0" smtClean="0">
                <a:solidFill>
                  <a:schemeClr val="tx1"/>
                </a:solidFill>
                <a:latin typeface="Arial" charset="0"/>
                <a:ea typeface="+mn-ea"/>
                <a:cs typeface="+mn-cs"/>
              </a:rPr>
              <a:t>• Une approche globale de la santé…</a:t>
            </a:r>
            <a:endParaRPr lang="fr-FR" sz="1200" kern="1200" dirty="0" smtClean="0">
              <a:solidFill>
                <a:schemeClr val="tx1"/>
              </a:solidFill>
              <a:latin typeface="Arial" charset="0"/>
              <a:ea typeface="+mn-ea"/>
              <a:cs typeface="+mn-cs"/>
            </a:endParaRPr>
          </a:p>
          <a:p>
            <a:r>
              <a:rPr lang="fr-FR" sz="1200" b="1" kern="1200" dirty="0" smtClean="0">
                <a:solidFill>
                  <a:schemeClr val="tx1"/>
                </a:solidFill>
                <a:latin typeface="Arial" charset="0"/>
                <a:ea typeface="+mn-ea"/>
                <a:cs typeface="+mn-cs"/>
              </a:rPr>
              <a:t>La santé ne se réduit donc ni aux déterminants biologiques ni à l’accès à l’offre de soin : elle doit être envisagée dans toutes ses dimensions qu’elles soient sociale, économique ou environnementale. </a:t>
            </a:r>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Ressource de la vie quotidienne – et non un but en soi – qui donne à la personne « le pouvoir d’identifier et de réaliser ses ambitions, satisfaire ses besoins, et évoluer avec son milieu ou s’y adapter »</a:t>
            </a:r>
          </a:p>
          <a:p>
            <a:r>
              <a:rPr lang="fr-FR" sz="1200" kern="1200" dirty="0" smtClean="0">
                <a:solidFill>
                  <a:schemeClr val="tx1"/>
                </a:solidFill>
                <a:latin typeface="Arial" charset="0"/>
                <a:ea typeface="+mn-ea"/>
                <a:cs typeface="+mn-cs"/>
              </a:rPr>
              <a:t>La santé apparaît comme une </a:t>
            </a:r>
            <a:r>
              <a:rPr lang="fr-FR" sz="1200" b="1" kern="1200" dirty="0" smtClean="0">
                <a:solidFill>
                  <a:schemeClr val="tx1"/>
                </a:solidFill>
                <a:latin typeface="Arial" charset="0"/>
                <a:ea typeface="+mn-ea"/>
                <a:cs typeface="+mn-cs"/>
              </a:rPr>
              <a:t>richesse </a:t>
            </a:r>
            <a:r>
              <a:rPr lang="fr-FR" sz="1200" kern="1200" dirty="0" smtClean="0">
                <a:solidFill>
                  <a:schemeClr val="tx1"/>
                </a:solidFill>
                <a:latin typeface="Arial" charset="0"/>
                <a:ea typeface="+mn-ea"/>
                <a:cs typeface="+mn-cs"/>
              </a:rPr>
              <a:t>essentielle, qu’il faut </a:t>
            </a:r>
            <a:r>
              <a:rPr lang="fr-FR" sz="1200" b="1" kern="1200" dirty="0" smtClean="0">
                <a:solidFill>
                  <a:schemeClr val="tx1"/>
                </a:solidFill>
                <a:latin typeface="Arial" charset="0"/>
                <a:ea typeface="+mn-ea"/>
                <a:cs typeface="+mn-cs"/>
              </a:rPr>
              <a:t>entretenir</a:t>
            </a:r>
            <a:r>
              <a:rPr lang="fr-FR" sz="1200" kern="1200" dirty="0" smtClean="0">
                <a:solidFill>
                  <a:schemeClr val="tx1"/>
                </a:solidFill>
                <a:latin typeface="Arial" charset="0"/>
                <a:ea typeface="+mn-ea"/>
                <a:cs typeface="+mn-cs"/>
              </a:rPr>
              <a:t>, et si nécessaire, </a:t>
            </a:r>
            <a:r>
              <a:rPr lang="fr-FR" sz="1200" b="1" kern="1200" dirty="0" smtClean="0">
                <a:solidFill>
                  <a:schemeClr val="tx1"/>
                </a:solidFill>
                <a:latin typeface="Arial" charset="0"/>
                <a:ea typeface="+mn-ea"/>
                <a:cs typeface="+mn-cs"/>
              </a:rPr>
              <a:t>restaurer.</a:t>
            </a:r>
            <a:r>
              <a:rPr lang="fr-FR" sz="1200" kern="1200" dirty="0" smtClean="0">
                <a:solidFill>
                  <a:schemeClr val="tx1"/>
                </a:solidFill>
                <a:latin typeface="Arial" charset="0"/>
                <a:ea typeface="+mn-ea"/>
                <a:cs typeface="+mn-cs"/>
              </a:rPr>
              <a:t> </a:t>
            </a:r>
          </a:p>
          <a:p>
            <a:r>
              <a:rPr lang="fr-FR" sz="1200" kern="1200" dirty="0" smtClean="0">
                <a:solidFill>
                  <a:schemeClr val="tx1"/>
                </a:solidFill>
                <a:latin typeface="Arial" charset="0"/>
                <a:ea typeface="+mn-ea"/>
                <a:cs typeface="+mn-cs"/>
              </a:rPr>
              <a:t> </a:t>
            </a:r>
          </a:p>
          <a:p>
            <a:r>
              <a:rPr lang="fr-FR" sz="1200" kern="1200" dirty="0" smtClean="0">
                <a:solidFill>
                  <a:schemeClr val="tx1"/>
                </a:solidFill>
                <a:latin typeface="Arial" charset="0"/>
                <a:ea typeface="+mn-ea"/>
                <a:cs typeface="+mn-cs"/>
              </a:rPr>
              <a:t>Au final la santé est un phénomène multifactoriel qui dépend aussi de la perception subjective de chacun influencée par les représentations de la santé et de la maladie, du corps, des normes des groupes, de la culture… (Exemple de l’obésité)</a:t>
            </a:r>
          </a:p>
          <a:p>
            <a:r>
              <a:rPr lang="fr-FR" sz="1200" kern="1200" dirty="0" smtClean="0">
                <a:solidFill>
                  <a:schemeClr val="tx1"/>
                </a:solidFill>
                <a:latin typeface="Arial" charset="0"/>
                <a:ea typeface="+mn-ea"/>
                <a:cs typeface="+mn-cs"/>
              </a:rPr>
              <a:t>Cette définition propose une approche de la santé selon une conception positive, dynamique, responsabilisante et globale. Ce sont aussi ces qualificatifs qui sous-tendent le concept de la promotion de la santé.</a:t>
            </a:r>
          </a:p>
          <a:p>
            <a:r>
              <a:rPr lang="fr-FR" sz="1200" b="1" kern="1200" dirty="0" smtClean="0">
                <a:solidFill>
                  <a:schemeClr val="tx1"/>
                </a:solidFill>
                <a:latin typeface="Arial" charset="0"/>
                <a:ea typeface="+mn-ea"/>
                <a:cs typeface="+mn-cs"/>
              </a:rPr>
              <a:t>Il s’agit ici d’une santé « observée » mais d’une santé « vécue » dans toutes ses dimensions, non plus un état mais une dynamique, un processus qui évalue tout au long de la vie. </a:t>
            </a:r>
          </a:p>
          <a:p>
            <a:endParaRPr lang="fr-FR" sz="1200" b="1" kern="1200" dirty="0" smtClean="0">
              <a:solidFill>
                <a:schemeClr val="tx1"/>
              </a:solidFill>
              <a:latin typeface="Arial" charset="0"/>
              <a:ea typeface="+mn-ea"/>
              <a:cs typeface="+mn-cs"/>
            </a:endParaRPr>
          </a:p>
          <a:p>
            <a:r>
              <a:rPr lang="fr-FR" sz="1200" b="1" kern="1200" dirty="0" smtClean="0">
                <a:solidFill>
                  <a:schemeClr val="tx1"/>
                </a:solidFill>
                <a:latin typeface="Arial" charset="0"/>
                <a:ea typeface="+mn-ea"/>
                <a:cs typeface="+mn-cs"/>
              </a:rPr>
              <a:t>La santé ne se réduit donc ni aux déterminants biologiques ni à l’accès à l’offre de soin  : elle doit être envisagée dans toutes ses dimensions qu’elles soient sociale, économique ou environnementale.</a:t>
            </a:r>
          </a:p>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524126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857" rtl="0" eaLnBrk="1" fontAlgn="auto" latinLnBrk="0" hangingPunct="1">
              <a:lnSpc>
                <a:spcPct val="100000"/>
              </a:lnSpc>
              <a:spcBef>
                <a:spcPts val="0"/>
              </a:spcBef>
              <a:spcAft>
                <a:spcPts val="0"/>
              </a:spcAft>
              <a:buClrTx/>
              <a:buSzTx/>
              <a:buFontTx/>
              <a:buNone/>
              <a:tabLst/>
              <a:defRPr/>
            </a:pPr>
            <a:fld id="{893FC6F6-5F37-431F-BD46-D288F262A9AE}"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857"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7586" name="Rectangle 2"/>
          <p:cNvSpPr>
            <a:spLocks noGrp="1" noRot="1" noChangeAspect="1" noChangeArrowheads="1" noTextEdit="1"/>
          </p:cNvSpPr>
          <p:nvPr>
            <p:ph type="sldImg"/>
          </p:nvPr>
        </p:nvSpPr>
        <p:spPr bwMode="auto">
          <a:xfrm>
            <a:off x="917575" y="773113"/>
            <a:ext cx="4970463" cy="3729037"/>
          </a:xfrm>
          <a:noFill/>
          <a:ln>
            <a:solidFill>
              <a:srgbClr val="000000"/>
            </a:solidFill>
            <a:miter lim="800000"/>
            <a:headEnd/>
            <a:tailEnd/>
          </a:ln>
        </p:spPr>
      </p:sp>
      <p:sp>
        <p:nvSpPr>
          <p:cNvPr id="67587" name="Rectangle 3"/>
          <p:cNvSpPr>
            <a:spLocks noGrp="1" noChangeArrowheads="1"/>
          </p:cNvSpPr>
          <p:nvPr>
            <p:ph type="body" idx="1"/>
          </p:nvPr>
        </p:nvSpPr>
        <p:spPr bwMode="auto">
          <a:xfrm>
            <a:off x="906781" y="4733690"/>
            <a:ext cx="4990439" cy="4426732"/>
          </a:xfrm>
          <a:noFill/>
        </p:spPr>
        <p:txBody>
          <a:bodyPr wrap="square" numCol="1" anchor="t" anchorCtr="0" compatLnSpc="1">
            <a:prstTxWarp prst="textNoShape">
              <a:avLst/>
            </a:prstTxWarp>
          </a:bodyPr>
          <a:lstStyle/>
          <a:p>
            <a:pPr defTabSz="914857">
              <a:spcBef>
                <a:spcPct val="0"/>
              </a:spcBef>
              <a:defRPr/>
            </a:pPr>
            <a:r>
              <a:rPr lang="fr-FR" b="1" dirty="0">
                <a:latin typeface="+mn-lt"/>
              </a:rPr>
              <a:t>IPCDC : Initiative sur le Partage des Connaissances et le Développement des Compétences</a:t>
            </a:r>
          </a:p>
          <a:p>
            <a:pPr eaLnBrk="1" hangingPunct="1">
              <a:spcBef>
                <a:spcPct val="0"/>
              </a:spcBef>
            </a:pPr>
            <a:endParaRPr lang="fr-FR" dirty="0" smtClean="0"/>
          </a:p>
        </p:txBody>
      </p:sp>
    </p:spTree>
    <p:extLst>
      <p:ext uri="{BB962C8B-B14F-4D97-AF65-F5344CB8AC3E}">
        <p14:creationId xmlns:p14="http://schemas.microsoft.com/office/powerpoint/2010/main" val="1426371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3FC6F6-5F37-431F-BD46-D288F262A9AE}"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fr-FR"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67586"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7587"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r-FR" sz="1200" b="1" i="0" kern="1200" dirty="0" smtClean="0">
                <a:solidFill>
                  <a:schemeClr val="tx1"/>
                </a:solidFill>
                <a:latin typeface="+mn-lt"/>
                <a:ea typeface="+mn-ea"/>
                <a:cs typeface="+mn-cs"/>
              </a:rPr>
              <a:t>IPCDC : Initiative sur le Partage des Connaissances et le Développement des Compétences</a:t>
            </a:r>
          </a:p>
          <a:p>
            <a:pPr eaLnBrk="1" hangingPunct="1">
              <a:spcBef>
                <a:spcPct val="0"/>
              </a:spcBef>
            </a:pPr>
            <a:endParaRPr lang="fr-FR" dirty="0" smtClean="0"/>
          </a:p>
        </p:txBody>
      </p:sp>
    </p:spTree>
    <p:extLst>
      <p:ext uri="{BB962C8B-B14F-4D97-AF65-F5344CB8AC3E}">
        <p14:creationId xmlns:p14="http://schemas.microsoft.com/office/powerpoint/2010/main" val="3455657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eaLnBrk="1" hangingPunct="1">
              <a:spcBef>
                <a:spcPct val="0"/>
              </a:spcBef>
            </a:pPr>
            <a:r>
              <a:rPr lang="fr-FR" sz="1200" dirty="0" smtClean="0"/>
              <a:t>Les objectifs de la promotion de la santé= aider les gens à acquérir un pouvoir accru sur leur propre santé et sur les déterminants de celle-ci.</a:t>
            </a:r>
          </a:p>
          <a:p>
            <a:pPr eaLnBrk="1" hangingPunct="1">
              <a:spcBef>
                <a:spcPct val="0"/>
              </a:spcBef>
            </a:pPr>
            <a:r>
              <a:rPr lang="fr-FR" sz="1200" dirty="0" smtClean="0"/>
              <a:t>Cela implique donc d’agir à plusieurs niveaux.</a:t>
            </a:r>
          </a:p>
          <a:p>
            <a:pPr eaLnBrk="1" hangingPunct="1">
              <a:spcBef>
                <a:spcPct val="0"/>
              </a:spcBef>
            </a:pPr>
            <a:r>
              <a:rPr lang="fr-FR" sz="1200" dirty="0" smtClean="0"/>
              <a:t>En fait, plus qu’un état, la santé est une ressource et un processus dynamique et global qui doit permettre à chaque individu « d’identifier et de réaliser ses ambitions, satisfaire ses besoins et évoluer avec </a:t>
            </a:r>
          </a:p>
          <a:p>
            <a:pPr eaLnBrk="1" hangingPunct="1">
              <a:spcBef>
                <a:spcPct val="0"/>
              </a:spcBef>
            </a:pPr>
            <a:r>
              <a:rPr lang="fr-FR" sz="1200" dirty="0" smtClean="0"/>
              <a:t>son  milieu  ou  s’y  adapter.  La  santé  est  donc  perçue  comme  une ressource de la vie quotidienne, et non comme le but de la vie</a:t>
            </a:r>
          </a:p>
          <a:p>
            <a:pPr eaLnBrk="1" hangingPunct="1">
              <a:spcBef>
                <a:spcPct val="0"/>
              </a:spcBef>
            </a:pPr>
            <a:r>
              <a:rPr lang="fr-FR" sz="1200" dirty="0" smtClean="0"/>
              <a:t>•  Une  approche  «  positive  »  de  la santé, c’est-à-dire qui ne se focalise pas  uniquement  sur  la  réduction des  risques  ou  sur  l’occurrence de  pathologies  mais  accorde  une importance  majeure  à  la  promotion de la santé,</a:t>
            </a:r>
          </a:p>
          <a:p>
            <a:pPr eaLnBrk="1" hangingPunct="1">
              <a:spcBef>
                <a:spcPct val="0"/>
              </a:spcBef>
            </a:pPr>
            <a:r>
              <a:rPr lang="fr-FR" sz="1200" dirty="0" smtClean="0"/>
              <a:t>•  Une  approche  globale  de  la  santé, qui prend en compte l’ensemble des déterminants  environnementaux, sociaux et  économiques  et  pas seulement  les  déterminants individuels  (biologiques  et comportementaux) de la santé</a:t>
            </a:r>
            <a:endParaRPr lang="fr-FR" sz="1200" kern="1200" dirty="0" smtClean="0">
              <a:solidFill>
                <a:schemeClr val="tx1"/>
              </a:solidFill>
              <a:latin typeface="Arial" charset="0"/>
              <a:ea typeface="+mn-ea"/>
              <a:cs typeface="+mn-cs"/>
            </a:endParaRP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La promotion de la santé s’appuie donc sur une conception positive et globale de la santé, comme un état de bien-être physique, psychologique et social .</a:t>
            </a:r>
            <a:r>
              <a:rPr lang="fr-FR" sz="1200" kern="1200" baseline="0" dirty="0" smtClean="0">
                <a:solidFill>
                  <a:schemeClr val="tx1"/>
                </a:solidFill>
                <a:latin typeface="Arial" charset="0"/>
                <a:ea typeface="+mn-ea"/>
                <a:cs typeface="+mn-cs"/>
              </a:rPr>
              <a:t> </a:t>
            </a:r>
            <a:r>
              <a:rPr lang="fr-FR" sz="1200" kern="1200" dirty="0" smtClean="0">
                <a:solidFill>
                  <a:schemeClr val="tx1"/>
                </a:solidFill>
                <a:latin typeface="Arial" charset="0"/>
                <a:ea typeface="+mn-ea"/>
                <a:cs typeface="+mn-cs"/>
              </a:rPr>
              <a:t>Elle</a:t>
            </a:r>
            <a:r>
              <a:rPr lang="fr-FR" sz="1200" kern="1200" baseline="0" dirty="0" smtClean="0">
                <a:solidFill>
                  <a:schemeClr val="tx1"/>
                </a:solidFill>
                <a:latin typeface="Arial" charset="0"/>
                <a:ea typeface="+mn-ea"/>
                <a:cs typeface="+mn-cs"/>
              </a:rPr>
              <a:t> </a:t>
            </a:r>
            <a:r>
              <a:rPr lang="fr-FR" sz="1200" kern="1200" dirty="0" smtClean="0">
                <a:solidFill>
                  <a:schemeClr val="tx1"/>
                </a:solidFill>
                <a:latin typeface="Arial" charset="0"/>
                <a:ea typeface="+mn-ea"/>
                <a:cs typeface="+mn-cs"/>
              </a:rPr>
              <a:t>utilise des méthodes d’intervention</a:t>
            </a:r>
            <a:r>
              <a:rPr lang="fr-FR" sz="1200" kern="1200" baseline="0" dirty="0" smtClean="0">
                <a:solidFill>
                  <a:schemeClr val="tx1"/>
                </a:solidFill>
                <a:latin typeface="Arial" charset="0"/>
                <a:ea typeface="+mn-ea"/>
                <a:cs typeface="+mn-cs"/>
              </a:rPr>
              <a:t> </a:t>
            </a:r>
            <a:r>
              <a:rPr lang="fr-FR" sz="1200" kern="1200" dirty="0" smtClean="0">
                <a:solidFill>
                  <a:schemeClr val="tx1"/>
                </a:solidFill>
                <a:latin typeface="Arial" charset="0"/>
                <a:ea typeface="+mn-ea"/>
                <a:cs typeface="+mn-cs"/>
              </a:rPr>
              <a:t>fondées sur la participation des personnes</a:t>
            </a:r>
            <a:r>
              <a:rPr lang="fr-FR" sz="1200" kern="1200" baseline="0" dirty="0" smtClean="0">
                <a:solidFill>
                  <a:schemeClr val="tx1"/>
                </a:solidFill>
                <a:latin typeface="Arial" charset="0"/>
                <a:ea typeface="+mn-ea"/>
                <a:cs typeface="+mn-cs"/>
              </a:rPr>
              <a:t> </a:t>
            </a:r>
            <a:r>
              <a:rPr lang="fr-FR" sz="1200" kern="1200" dirty="0" smtClean="0">
                <a:solidFill>
                  <a:schemeClr val="tx1"/>
                </a:solidFill>
                <a:latin typeface="Arial" charset="0"/>
                <a:ea typeface="+mn-ea"/>
                <a:cs typeface="+mn-cs"/>
              </a:rPr>
              <a:t>et des groupes, sur l’implication des communautés, et sur la mobilisation des ressources présentes dans chaque territoire .</a:t>
            </a:r>
          </a:p>
          <a:p>
            <a:endParaRPr lang="fr-FR" sz="1200" kern="1200" dirty="0" smtClean="0">
              <a:solidFill>
                <a:schemeClr val="tx1"/>
              </a:solidFill>
              <a:latin typeface="Arial" charset="0"/>
              <a:ea typeface="+mn-ea"/>
              <a:cs typeface="+mn-cs"/>
            </a:endParaRPr>
          </a:p>
          <a:p>
            <a:r>
              <a:rPr lang="fr-FR" sz="1200" i="1" kern="1200" baseline="0" dirty="0" smtClean="0">
                <a:solidFill>
                  <a:schemeClr val="tx1"/>
                </a:solidFill>
                <a:latin typeface="Arial" charset="0"/>
                <a:ea typeface="+mn-ea"/>
                <a:cs typeface="+mn-cs"/>
              </a:rPr>
              <a:t>La promotion de la santé appuie le développement individuel et social grâce à l'information, à l'éducation pour la santé et au perfectionnement des aptitudes indispensables à la vie. Ce faisant, elle donne aux gens davantage de possibilités de contrôle de leur propre santé et de leur environnement et les rend mieux aptes à faire des choix judicieux. Il est crucial de permettre aux gens de faire face à tous les stades de leur vie et à se préparer à affronter les traumatismes et les maladies chroniques. Ce travail doit être facilité dans le cadre scolaire, familial, professionnel et communautaire et une action doit être menée par l'intermédiaire des organismes éducatifs, professionnels, commerciaux et bénévoles et dans les institutions elles-mêmes. »</a:t>
            </a:r>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1160246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15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7500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074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46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ChangeArrowheads="1" noTextEdit="1"/>
          </p:cNvSpPr>
          <p:nvPr>
            <p:ph type="sldImg"/>
          </p:nvPr>
        </p:nvSpPr>
        <p:spPr>
          <a:xfrm>
            <a:off x="917575" y="744538"/>
            <a:ext cx="4965700" cy="3725862"/>
          </a:xfrm>
          <a:ln/>
        </p:spPr>
      </p:sp>
      <p:sp>
        <p:nvSpPr>
          <p:cNvPr id="2048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04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86BAB8-A60B-43E8-9541-B7E636A5C9C2}"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5393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117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0199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FA1719-66DB-4B4F-9EB1-11D5904D413F}"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90114" name="Rectangle 2"/>
          <p:cNvSpPr>
            <a:spLocks noGrp="1" noRot="1" noChangeAspect="1" noChangeArrowheads="1" noTextEdit="1"/>
          </p:cNvSpPr>
          <p:nvPr>
            <p:ph type="sldImg"/>
          </p:nvPr>
        </p:nvSpPr>
        <p:spPr bwMode="auto">
          <a:xfrm>
            <a:off x="901700" y="769938"/>
            <a:ext cx="4946650" cy="3709987"/>
          </a:xfrm>
          <a:noFill/>
          <a:ln>
            <a:solidFill>
              <a:srgbClr val="000000"/>
            </a:solidFill>
            <a:miter lim="800000"/>
            <a:headEnd/>
            <a:tailEnd/>
          </a:ln>
        </p:spPr>
      </p:sp>
      <p:sp>
        <p:nvSpPr>
          <p:cNvPr id="90115" name="Rectangle 3"/>
          <p:cNvSpPr>
            <a:spLocks noGrp="1" noChangeArrowheads="1"/>
          </p:cNvSpPr>
          <p:nvPr>
            <p:ph type="body" idx="1"/>
          </p:nvPr>
        </p:nvSpPr>
        <p:spPr bwMode="auto">
          <a:xfrm>
            <a:off x="314685" y="4593862"/>
            <a:ext cx="6120680" cy="5056149"/>
          </a:xfrm>
          <a:noFill/>
        </p:spPr>
        <p:txBody>
          <a:bodyPr wrap="square" numCol="1" anchor="t" anchorCtr="0" compatLnSpc="1">
            <a:prstTxWarp prst="textNoShape">
              <a:avLst/>
            </a:prstTxWarp>
          </a:bodyPr>
          <a:lstStyle/>
          <a:p>
            <a:pPr eaLnBrk="1" hangingPunct="1">
              <a:spcBef>
                <a:spcPct val="0"/>
              </a:spcBef>
            </a:pPr>
            <a:endParaRPr lang="fr-FR" dirty="0">
              <a:latin typeface="+mn-lt"/>
            </a:endParaRPr>
          </a:p>
        </p:txBody>
      </p:sp>
    </p:spTree>
    <p:extLst>
      <p:ext uri="{BB962C8B-B14F-4D97-AF65-F5344CB8AC3E}">
        <p14:creationId xmlns:p14="http://schemas.microsoft.com/office/powerpoint/2010/main" val="2186469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ACBCA0-8FAF-4C21-A987-C03E213A7763}"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xfrm>
            <a:off x="917575" y="744538"/>
            <a:ext cx="4962525" cy="3722687"/>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344137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ACBCA0-8FAF-4C21-A987-C03E213A7763}"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xfrm>
            <a:off x="917575" y="744538"/>
            <a:ext cx="4962525" cy="3722687"/>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831620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ACBCA0-8FAF-4C21-A987-C03E213A7763}"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xfrm>
            <a:off x="917575" y="744538"/>
            <a:ext cx="4962525" cy="3722687"/>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2147525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ACBCA0-8FAF-4C21-A987-C03E213A7763}"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xfrm>
            <a:off x="917575" y="744538"/>
            <a:ext cx="4962525" cy="3722687"/>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4163601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ACBCA0-8FAF-4C21-A987-C03E213A7763}"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xfrm>
            <a:off x="917575" y="744538"/>
            <a:ext cx="4962525" cy="3722687"/>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ndParaRPr>
          </a:p>
        </p:txBody>
      </p:sp>
    </p:spTree>
    <p:extLst>
      <p:ext uri="{BB962C8B-B14F-4D97-AF65-F5344CB8AC3E}">
        <p14:creationId xmlns:p14="http://schemas.microsoft.com/office/powerpoint/2010/main" val="199482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854773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23086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ChangeArrowheads="1" noTextEdit="1"/>
          </p:cNvSpPr>
          <p:nvPr>
            <p:ph type="sldImg"/>
          </p:nvPr>
        </p:nvSpPr>
        <p:spPr>
          <a:xfrm>
            <a:off x="917575" y="744538"/>
            <a:ext cx="4965700" cy="3725862"/>
          </a:xfrm>
          <a:ln/>
        </p:spPr>
      </p:sp>
      <p:sp>
        <p:nvSpPr>
          <p:cNvPr id="2253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253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0501-C92F-4DBF-B4DA-C202BB9C511E}"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47640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68767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511864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534316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4196083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smtClean="0">
                <a:solidFill>
                  <a:schemeClr val="tx1"/>
                </a:solidFill>
                <a:latin typeface="Arial" charset="0"/>
                <a:ea typeface="+mn-ea"/>
                <a:cs typeface="+mn-cs"/>
              </a:rPr>
              <a:t>L’OMS propose une </a:t>
            </a:r>
            <a:r>
              <a:rPr lang="fr-FR" sz="1200" kern="1200" dirty="0" err="1" smtClean="0">
                <a:solidFill>
                  <a:schemeClr val="tx1"/>
                </a:solidFill>
                <a:latin typeface="Arial" charset="0"/>
                <a:ea typeface="+mn-ea"/>
                <a:cs typeface="+mn-cs"/>
              </a:rPr>
              <a:t>déﬁnition</a:t>
            </a:r>
            <a:r>
              <a:rPr lang="fr-FR" sz="1200" kern="1200" dirty="0" smtClean="0">
                <a:solidFill>
                  <a:schemeClr val="tx1"/>
                </a:solidFill>
                <a:latin typeface="Arial" charset="0"/>
                <a:ea typeface="+mn-ea"/>
                <a:cs typeface="+mn-cs"/>
              </a:rPr>
              <a:t> en 1993 : « les compétences psychosociales sont la capacité d'une personne à répondre avec </a:t>
            </a:r>
            <a:r>
              <a:rPr lang="fr-FR" sz="1200" kern="1200" dirty="0" err="1" smtClean="0">
                <a:solidFill>
                  <a:schemeClr val="tx1"/>
                </a:solidFill>
                <a:latin typeface="Arial" charset="0"/>
                <a:ea typeface="+mn-ea"/>
                <a:cs typeface="+mn-cs"/>
              </a:rPr>
              <a:t>efﬁcacité</a:t>
            </a:r>
            <a:r>
              <a:rPr lang="fr-FR" sz="1200" kern="1200" dirty="0" smtClean="0">
                <a:solidFill>
                  <a:schemeClr val="tx1"/>
                </a:solidFill>
                <a:latin typeface="Arial" charset="0"/>
                <a:ea typeface="+mn-ea"/>
                <a:cs typeface="+mn-cs"/>
              </a:rPr>
              <a:t> aux exigences et aux épreuves de la vie quotidienne. C'est l'aptitude d'une personne à maintenir un état de bien-être mental, en adoptant un comportement approprié et positif à l'occasion des relations entretenues avec les autres, sa propre culture et son environnement. »</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Selon la HAS (Haute Autorité de Santé), les compétences psychosociales sont </a:t>
            </a:r>
            <a:r>
              <a:rPr lang="fr-FR" sz="1200" kern="1200" dirty="0" err="1" smtClean="0">
                <a:solidFill>
                  <a:schemeClr val="tx1"/>
                </a:solidFill>
                <a:latin typeface="Arial" charset="0"/>
                <a:ea typeface="+mn-ea"/>
                <a:cs typeface="+mn-cs"/>
              </a:rPr>
              <a:t>déﬁnies</a:t>
            </a:r>
            <a:r>
              <a:rPr lang="fr-FR" sz="1200" kern="1200" dirty="0" smtClean="0">
                <a:solidFill>
                  <a:schemeClr val="tx1"/>
                </a:solidFill>
                <a:latin typeface="Arial" charset="0"/>
                <a:ea typeface="+mn-ea"/>
                <a:cs typeface="+mn-cs"/>
              </a:rPr>
              <a:t> « comme les capacités qu’une personne mobilise pour répondre aux exigences et aux épreuves de la vie. Ce sont les aptitudes d’une personne à maintenir un bien-être mental, en adoptant un comportement « approprié » et « positif » à l’occasion des relations entretenues avec les autres, sa propre culture et son environnement ».</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Les compétences psychosociales se construisent à travers l’expérimentation (de soi), l’observation (d’autrui), la communication (interaction entre soi et autrui). Elles sont le résultat d’expériences auxquelles chacun se confronte et pour lesquelles il doit élaborer des stratégies d’adaptation.</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 Développement des facteurs de protection. </a:t>
            </a:r>
          </a:p>
          <a:p>
            <a:r>
              <a:rPr lang="fr-FR" sz="1200" kern="1200" dirty="0" smtClean="0">
                <a:solidFill>
                  <a:schemeClr val="tx1"/>
                </a:solidFill>
                <a:latin typeface="Arial" charset="0"/>
                <a:ea typeface="+mn-ea"/>
                <a:cs typeface="+mn-cs"/>
              </a:rPr>
              <a:t>10 compétences psychosociales</a:t>
            </a:r>
          </a:p>
          <a:p>
            <a:r>
              <a:rPr lang="fr-FR" sz="1200" kern="1200" dirty="0" smtClean="0">
                <a:solidFill>
                  <a:schemeClr val="tx1"/>
                </a:solidFill>
                <a:latin typeface="Arial" charset="0"/>
                <a:ea typeface="+mn-ea"/>
                <a:cs typeface="+mn-cs"/>
              </a:rPr>
              <a:t>Mises en situation où par exemple les jeunes apprennent à communiquer avec les autres à travers le thème de la sécurité routière</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 Méta analyses : </a:t>
            </a:r>
          </a:p>
          <a:p>
            <a:r>
              <a:rPr lang="fr-FR" sz="1200" kern="1200" dirty="0" smtClean="0">
                <a:solidFill>
                  <a:schemeClr val="tx1"/>
                </a:solidFill>
                <a:latin typeface="Arial" charset="0"/>
                <a:ea typeface="+mn-ea"/>
                <a:cs typeface="+mn-cs"/>
              </a:rPr>
              <a:t>L’acquisition de connaissances et sur le développement de l’estime de soi ou l’aptitude à prendre des décisions ou encore celles qui se focalisent sur la capacité à reconnaître les pressions sociales sont efficaces (entraînement à dire non)</a:t>
            </a:r>
          </a:p>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852872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857"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857"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dirty="0"/>
              <a:t>L’OMS propose une </a:t>
            </a:r>
            <a:r>
              <a:rPr lang="fr-FR" dirty="0" err="1"/>
              <a:t>déﬁnition</a:t>
            </a:r>
            <a:r>
              <a:rPr lang="fr-FR" dirty="0"/>
              <a:t> en 1993 : « les compétences psychosociales sont la capacité d'une personne à répondre avec </a:t>
            </a:r>
            <a:r>
              <a:rPr lang="fr-FR" dirty="0" err="1"/>
              <a:t>efﬁcacité</a:t>
            </a:r>
            <a:r>
              <a:rPr lang="fr-FR" dirty="0"/>
              <a:t> aux exigences et aux épreuves de la vie quotidienne. C'est l'aptitude d'une personne à maintenir un état de bien-être mental, en adoptant un comportement approprié et positif à l'occasion des relations entretenues avec les autres, sa propre culture et son environnement. »</a:t>
            </a:r>
          </a:p>
          <a:p>
            <a:endParaRPr lang="fr-FR" dirty="0"/>
          </a:p>
          <a:p>
            <a:r>
              <a:rPr lang="fr-FR" dirty="0"/>
              <a:t>Selon la HAS (Haute Autorité de Santé), les compétences psychosociales sont </a:t>
            </a:r>
            <a:r>
              <a:rPr lang="fr-FR" dirty="0" err="1"/>
              <a:t>déﬁnies</a:t>
            </a:r>
            <a:r>
              <a:rPr lang="fr-FR" dirty="0"/>
              <a:t> « comme les capacités qu’une personne mobilise pour répondre aux exigences et aux épreuves de la vie. Ce sont les aptitudes d’une personne à maintenir un bien-être mental, en adoptant un comportement « approprié » et « positif » à l’occasion des relations entretenues avec les autres, sa propre culture et son environnement ».</a:t>
            </a:r>
          </a:p>
          <a:p>
            <a:endParaRPr lang="fr-FR" dirty="0"/>
          </a:p>
          <a:p>
            <a:r>
              <a:rPr lang="fr-FR" dirty="0"/>
              <a:t>Les compétences psychosociales se construisent à travers l’expérimentation (de soi), l’observation (d’autrui), la communication (interaction entre soi et autrui). Elles sont le résultat d’expériences auxquelles chacun se confronte et pour lesquelles il doit élaborer des stratégies d’adaptation.</a:t>
            </a:r>
          </a:p>
          <a:p>
            <a:endParaRPr lang="fr-FR" dirty="0"/>
          </a:p>
          <a:p>
            <a:r>
              <a:rPr lang="fr-FR" dirty="0"/>
              <a:t>- Développement des facteurs de protection. </a:t>
            </a:r>
          </a:p>
          <a:p>
            <a:r>
              <a:rPr lang="fr-FR" dirty="0"/>
              <a:t>10 compétences psychosociales</a:t>
            </a:r>
          </a:p>
          <a:p>
            <a:r>
              <a:rPr lang="fr-FR" dirty="0"/>
              <a:t>Mises en situation où par exemple les jeunes apprennent à communiquer avec les autres à travers le thème de la sécurité routière</a:t>
            </a:r>
          </a:p>
          <a:p>
            <a:endParaRPr lang="fr-FR" dirty="0"/>
          </a:p>
          <a:p>
            <a:r>
              <a:rPr lang="fr-FR" dirty="0"/>
              <a:t> Méta analyses : </a:t>
            </a:r>
          </a:p>
          <a:p>
            <a:r>
              <a:rPr lang="fr-FR" dirty="0"/>
              <a:t>L’acquisition de connaissances et sur le développement de l’estime de soi ou l’aptitude à prendre des décisions ou encore celles qui se focalisent sur la capacité à reconnaître les pressions sociales sont efficaces (entraînement à dire non)</a:t>
            </a:r>
          </a:p>
          <a:p>
            <a:endParaRPr lang="fr-FR" dirty="0"/>
          </a:p>
        </p:txBody>
      </p:sp>
    </p:spTree>
    <p:extLst>
      <p:ext uri="{BB962C8B-B14F-4D97-AF65-F5344CB8AC3E}">
        <p14:creationId xmlns:p14="http://schemas.microsoft.com/office/powerpoint/2010/main" val="3515072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smtClean="0">
                <a:solidFill>
                  <a:schemeClr val="tx1"/>
                </a:solidFill>
                <a:latin typeface="Arial" charset="0"/>
                <a:ea typeface="+mn-ea"/>
                <a:cs typeface="+mn-cs"/>
              </a:rPr>
              <a:t>En 2001, la classification est redéfinie par l'OMS, avec un regroupement en 3 grandes catégories : compétences sociales, cognitives et émotionnelles. Les deux classifications sont utilisées encore aujourd'hui dans les pratiques professionnelles.</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Compétences sociales : </a:t>
            </a:r>
          </a:p>
          <a:p>
            <a:r>
              <a:rPr lang="fr-FR" sz="1200" b="1" i="0" u="none" strike="noStrike" kern="1200" dirty="0" smtClean="0">
                <a:solidFill>
                  <a:schemeClr val="tx1"/>
                </a:solidFill>
                <a:effectLst/>
                <a:latin typeface="Arial" charset="0"/>
                <a:ea typeface="+mn-ea"/>
                <a:cs typeface="+mn-cs"/>
              </a:rPr>
              <a:t>Compétences de communication verbale et non verbale</a:t>
            </a:r>
            <a:r>
              <a:rPr lang="fr-FR" sz="1200" b="0" i="0" u="none" strike="noStrike" kern="1200" dirty="0" smtClean="0">
                <a:solidFill>
                  <a:schemeClr val="tx1"/>
                </a:solidFill>
                <a:effectLst/>
                <a:latin typeface="Arial" charset="0"/>
                <a:ea typeface="+mn-ea"/>
                <a:cs typeface="+mn-cs"/>
              </a:rPr>
              <a:t> : écoute active, expression des émotions, capacité à donner et recevoir des remontées d'information et des réactions (feedback).</a:t>
            </a:r>
          </a:p>
          <a:p>
            <a:r>
              <a:rPr lang="fr-FR" sz="1200" b="1" i="0" u="none" strike="noStrike" kern="1200" dirty="0" smtClean="0">
                <a:solidFill>
                  <a:schemeClr val="tx1"/>
                </a:solidFill>
                <a:effectLst/>
                <a:latin typeface="Arial" charset="0"/>
                <a:ea typeface="+mn-ea"/>
                <a:cs typeface="+mn-cs"/>
              </a:rPr>
              <a:t>Empathie</a:t>
            </a:r>
            <a:r>
              <a:rPr lang="fr-FR" sz="1200" b="0" i="0" u="none" strike="noStrike" kern="1200" dirty="0" smtClean="0">
                <a:solidFill>
                  <a:schemeClr val="tx1"/>
                </a:solidFill>
                <a:effectLst/>
                <a:latin typeface="Arial" charset="0"/>
                <a:ea typeface="+mn-ea"/>
                <a:cs typeface="+mn-cs"/>
              </a:rPr>
              <a:t> : capacité à écouter et comprendre les besoins et le point de vue d’autrui et à exprimer cette compréhension. </a:t>
            </a:r>
          </a:p>
          <a:p>
            <a:r>
              <a:rPr lang="fr-FR" sz="1200" b="1" i="0" u="none" strike="noStrike" kern="1200" dirty="0" smtClean="0">
                <a:solidFill>
                  <a:schemeClr val="tx1"/>
                </a:solidFill>
                <a:effectLst/>
                <a:latin typeface="Arial" charset="0"/>
                <a:ea typeface="+mn-ea"/>
                <a:cs typeface="+mn-cs"/>
              </a:rPr>
              <a:t>Capacités de résistance et de négociation</a:t>
            </a:r>
            <a:r>
              <a:rPr lang="fr-FR" sz="1200" b="0" i="0" u="none" strike="noStrike" kern="1200" dirty="0" smtClean="0">
                <a:solidFill>
                  <a:schemeClr val="tx1"/>
                </a:solidFill>
                <a:effectLst/>
                <a:latin typeface="Arial" charset="0"/>
                <a:ea typeface="+mn-ea"/>
                <a:cs typeface="+mn-cs"/>
              </a:rPr>
              <a:t> : gestion des conflits, capacité d’affirmation, résistance à la pression d’autrui.</a:t>
            </a:r>
          </a:p>
          <a:p>
            <a:r>
              <a:rPr lang="fr-FR" sz="1200" b="1" i="0" u="none" strike="noStrike" kern="1200" dirty="0" smtClean="0">
                <a:solidFill>
                  <a:schemeClr val="tx1"/>
                </a:solidFill>
                <a:effectLst/>
                <a:latin typeface="Arial" charset="0"/>
                <a:ea typeface="+mn-ea"/>
                <a:cs typeface="+mn-cs"/>
              </a:rPr>
              <a:t>Compétences de coopération </a:t>
            </a:r>
            <a:r>
              <a:rPr lang="fr-FR" sz="1200" b="0" i="0" u="none" strike="noStrike" kern="1200" dirty="0" smtClean="0">
                <a:solidFill>
                  <a:schemeClr val="tx1"/>
                </a:solidFill>
                <a:effectLst/>
                <a:latin typeface="Arial" charset="0"/>
                <a:ea typeface="+mn-ea"/>
                <a:cs typeface="+mn-cs"/>
              </a:rPr>
              <a:t>et de collaboration en groupe. </a:t>
            </a:r>
          </a:p>
          <a:p>
            <a:r>
              <a:rPr lang="fr-FR" sz="1200" b="1" i="0" u="none" strike="noStrike" kern="1200" dirty="0" smtClean="0">
                <a:solidFill>
                  <a:schemeClr val="tx1"/>
                </a:solidFill>
                <a:effectLst/>
                <a:latin typeface="Arial" charset="0"/>
                <a:ea typeface="+mn-ea"/>
                <a:cs typeface="+mn-cs"/>
              </a:rPr>
              <a:t>Compétences de plaidoyer</a:t>
            </a:r>
            <a:r>
              <a:rPr lang="fr-FR" sz="1200" b="0" i="0" u="none" strike="noStrike" kern="1200" dirty="0" smtClean="0">
                <a:solidFill>
                  <a:schemeClr val="tx1"/>
                </a:solidFill>
                <a:effectLst/>
                <a:latin typeface="Arial" charset="0"/>
                <a:ea typeface="+mn-ea"/>
                <a:cs typeface="+mn-cs"/>
              </a:rPr>
              <a:t> qui s’appuient sur des compétences de persuasion et d’influence.</a:t>
            </a:r>
          </a:p>
          <a:p>
            <a:endParaRPr lang="fr-FR" sz="1200" b="0" i="0" u="none" strike="noStrike" kern="1200" dirty="0" smtClean="0">
              <a:solidFill>
                <a:schemeClr val="tx1"/>
              </a:solidFill>
              <a:effectLst/>
              <a:latin typeface="Arial" charset="0"/>
              <a:ea typeface="+mn-ea"/>
              <a:cs typeface="+mn-cs"/>
            </a:endParaRPr>
          </a:p>
          <a:p>
            <a:r>
              <a:rPr lang="fr-FR" sz="1200" b="0" i="0" u="none" strike="noStrike" kern="1200" dirty="0" smtClean="0">
                <a:solidFill>
                  <a:schemeClr val="tx1"/>
                </a:solidFill>
                <a:effectLst/>
                <a:latin typeface="Arial" charset="0"/>
                <a:ea typeface="+mn-ea"/>
                <a:cs typeface="+mn-cs"/>
              </a:rPr>
              <a:t>Compétences cognitives :</a:t>
            </a:r>
          </a:p>
          <a:p>
            <a:r>
              <a:rPr lang="fr-FR" sz="1200" b="1" i="0" u="none" strike="noStrike" kern="1200" dirty="0" smtClean="0">
                <a:solidFill>
                  <a:schemeClr val="tx1"/>
                </a:solidFill>
                <a:effectLst/>
                <a:latin typeface="Arial" charset="0"/>
                <a:ea typeface="+mn-ea"/>
                <a:cs typeface="+mn-cs"/>
              </a:rPr>
              <a:t>Compétences de prise de décision </a:t>
            </a:r>
            <a:r>
              <a:rPr lang="fr-FR" sz="1200" b="0" i="0" u="none" strike="noStrike" kern="1200" dirty="0" smtClean="0">
                <a:solidFill>
                  <a:schemeClr val="tx1"/>
                </a:solidFill>
                <a:effectLst/>
                <a:latin typeface="Arial" charset="0"/>
                <a:ea typeface="+mn-ea"/>
                <a:cs typeface="+mn-cs"/>
              </a:rPr>
              <a:t>et de résolution de problème.</a:t>
            </a:r>
          </a:p>
          <a:p>
            <a:r>
              <a:rPr lang="fr-FR" sz="1200" b="1" i="0" u="none" strike="noStrike" kern="1200" dirty="0" smtClean="0">
                <a:solidFill>
                  <a:schemeClr val="tx1"/>
                </a:solidFill>
                <a:effectLst/>
                <a:latin typeface="Arial" charset="0"/>
                <a:ea typeface="+mn-ea"/>
                <a:cs typeface="+mn-cs"/>
              </a:rPr>
              <a:t>Pensée critique et auto-évaluation</a:t>
            </a:r>
            <a:r>
              <a:rPr lang="fr-FR" sz="1200" b="0" i="0" u="none" strike="noStrike" kern="1200" dirty="0" smtClean="0">
                <a:solidFill>
                  <a:schemeClr val="tx1"/>
                </a:solidFill>
                <a:effectLst/>
                <a:latin typeface="Arial" charset="0"/>
                <a:ea typeface="+mn-ea"/>
                <a:cs typeface="+mn-cs"/>
              </a:rPr>
              <a:t> qui impliquent de pouvoir analyser l’influence des médias et des pairs, d’avoir conscience des valeurs, attitudes, normes, croyances et facteurs qui nous affectent, de pouvoir identifier les (sources d’) informations pertinentes. </a:t>
            </a:r>
          </a:p>
          <a:p>
            <a:endParaRPr lang="fr-FR" sz="1200" b="0" i="0" u="none" strike="noStrike" kern="1200" dirty="0" smtClean="0">
              <a:solidFill>
                <a:schemeClr val="tx1"/>
              </a:solidFill>
              <a:effectLst/>
              <a:latin typeface="Arial" charset="0"/>
              <a:ea typeface="+mn-ea"/>
              <a:cs typeface="+mn-cs"/>
            </a:endParaRPr>
          </a:p>
          <a:p>
            <a:r>
              <a:rPr lang="fr-FR" sz="1200" b="0" i="0" u="none" strike="noStrike" kern="1200" dirty="0" smtClean="0">
                <a:solidFill>
                  <a:schemeClr val="tx1"/>
                </a:solidFill>
                <a:effectLst/>
                <a:latin typeface="Arial" charset="0"/>
                <a:ea typeface="+mn-ea"/>
                <a:cs typeface="+mn-cs"/>
              </a:rPr>
              <a:t>Compétences émotionnelles :</a:t>
            </a:r>
          </a:p>
          <a:p>
            <a:r>
              <a:rPr lang="fr-FR" sz="1200" b="1" i="0" u="none" strike="noStrike" kern="1200" dirty="0" smtClean="0">
                <a:solidFill>
                  <a:schemeClr val="tx1"/>
                </a:solidFill>
                <a:effectLst/>
                <a:latin typeface="Arial" charset="0"/>
                <a:ea typeface="+mn-ea"/>
                <a:cs typeface="+mn-cs"/>
              </a:rPr>
              <a:t>Compétences de régulation émotionnelle</a:t>
            </a:r>
            <a:r>
              <a:rPr lang="fr-FR" sz="1200" b="0" i="0" u="none" strike="noStrike" kern="1200" dirty="0" smtClean="0">
                <a:solidFill>
                  <a:schemeClr val="tx1"/>
                </a:solidFill>
                <a:effectLst/>
                <a:latin typeface="Arial" charset="0"/>
                <a:ea typeface="+mn-ea"/>
                <a:cs typeface="+mn-cs"/>
              </a:rPr>
              <a:t> : gestion de la colère et de l’anxiété, capacité à faire face à la perte, à l’abus et aux traumatismes.</a:t>
            </a:r>
          </a:p>
          <a:p>
            <a:r>
              <a:rPr lang="fr-FR" sz="1200" b="1" i="0" u="none" strike="noStrike" kern="1200" dirty="0" smtClean="0">
                <a:solidFill>
                  <a:schemeClr val="tx1"/>
                </a:solidFill>
                <a:effectLst/>
                <a:latin typeface="Arial" charset="0"/>
                <a:ea typeface="+mn-ea"/>
                <a:cs typeface="+mn-cs"/>
              </a:rPr>
              <a:t>Compétences de gestion du stress</a:t>
            </a:r>
            <a:r>
              <a:rPr lang="fr-FR" sz="1200" b="0" i="0" u="none" strike="noStrike" kern="1200" dirty="0" smtClean="0">
                <a:solidFill>
                  <a:schemeClr val="tx1"/>
                </a:solidFill>
                <a:effectLst/>
                <a:latin typeface="Arial" charset="0"/>
                <a:ea typeface="+mn-ea"/>
                <a:cs typeface="+mn-cs"/>
              </a:rPr>
              <a:t> qui impliquent la gestion du temps, la pensée positive et la maîtrise des techniques de relaxation. </a:t>
            </a:r>
          </a:p>
          <a:p>
            <a:r>
              <a:rPr lang="fr-FR" sz="1200" b="1" i="0" u="none" strike="noStrike" kern="1200" dirty="0" smtClean="0">
                <a:solidFill>
                  <a:schemeClr val="tx1"/>
                </a:solidFill>
                <a:effectLst/>
                <a:latin typeface="Arial" charset="0"/>
                <a:ea typeface="+mn-ea"/>
                <a:cs typeface="+mn-cs"/>
              </a:rPr>
              <a:t>Compétences d’auto-évaluation et d’</a:t>
            </a:r>
            <a:r>
              <a:rPr lang="fr-FR" sz="1200" b="1" i="0" u="none" strike="noStrike" kern="1200" dirty="0" err="1" smtClean="0">
                <a:solidFill>
                  <a:schemeClr val="tx1"/>
                </a:solidFill>
                <a:effectLst/>
                <a:latin typeface="Arial" charset="0"/>
                <a:ea typeface="+mn-ea"/>
                <a:cs typeface="+mn-cs"/>
              </a:rPr>
              <a:t>auto-régulation</a:t>
            </a:r>
            <a:r>
              <a:rPr lang="fr-FR" sz="1200" b="0" i="0" u="none" strike="noStrike" kern="1200" dirty="0" smtClean="0">
                <a:solidFill>
                  <a:schemeClr val="tx1"/>
                </a:solidFill>
                <a:effectLst/>
                <a:latin typeface="Arial" charset="0"/>
                <a:ea typeface="+mn-ea"/>
                <a:cs typeface="+mn-cs"/>
              </a:rPr>
              <a:t> qui favorisent la confiance et l’estime de soi. </a:t>
            </a:r>
          </a:p>
          <a:p>
            <a:endParaRPr lang="fr-FR" sz="1200" b="0" i="0" u="none" strike="noStrike" kern="1200" dirty="0" smtClean="0">
              <a:solidFill>
                <a:schemeClr val="tx1"/>
              </a:solidFill>
              <a:effectLst/>
              <a:latin typeface="Arial" charset="0"/>
              <a:ea typeface="+mn-ea"/>
              <a:cs typeface="+mn-cs"/>
            </a:endParaRPr>
          </a:p>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179919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857"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857"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dirty="0" smtClean="0"/>
              <a:t>Le développement des CPS dès le plus jeune âge permet de prévenir efficacement les problèmes liés à la consommation de substances psychoactives ou encore les comportements violents, les comportements sexuels à risques ou les problèmes de santé mentale.</a:t>
            </a:r>
          </a:p>
          <a:p>
            <a:r>
              <a:rPr lang="fr-FR" dirty="0" smtClean="0"/>
              <a:t>Il s’agit d’accroître des compétences ‘à agir pour’ et non ‘à lutter contre’ !</a:t>
            </a:r>
            <a:endParaRPr lang="fr-FR" dirty="0"/>
          </a:p>
        </p:txBody>
      </p:sp>
    </p:spTree>
    <p:extLst>
      <p:ext uri="{BB962C8B-B14F-4D97-AF65-F5344CB8AC3E}">
        <p14:creationId xmlns:p14="http://schemas.microsoft.com/office/powerpoint/2010/main" val="3792527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b="0" i="0" u="none" strike="noStrike" kern="1200" dirty="0" smtClean="0">
              <a:solidFill>
                <a:schemeClr val="tx1"/>
              </a:solidFill>
              <a:effectLst/>
              <a:latin typeface="Arial" charset="0"/>
              <a:ea typeface="+mn-ea"/>
              <a:cs typeface="+mn-cs"/>
            </a:endParaRPr>
          </a:p>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284697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smtClean="0">
                <a:solidFill>
                  <a:schemeClr val="tx1"/>
                </a:solidFill>
                <a:latin typeface="Arial" charset="0"/>
                <a:ea typeface="+mn-ea"/>
                <a:cs typeface="+mn-cs"/>
              </a:rPr>
              <a:t>« Une stratégie, un système de connaissances et d’aptitudes qui permettra d’engendrer </a:t>
            </a:r>
          </a:p>
          <a:p>
            <a:r>
              <a:rPr lang="fr-FR" sz="1200" kern="1200" dirty="0" smtClean="0">
                <a:solidFill>
                  <a:schemeClr val="tx1"/>
                </a:solidFill>
                <a:latin typeface="Arial" charset="0"/>
                <a:ea typeface="+mn-ea"/>
                <a:cs typeface="+mn-cs"/>
              </a:rPr>
              <a:t>une action. C’est  un  ensemble  de  processus  orientés  vers  une  finalité,  elles  sont  plus  ou moins conscientes, volontaires et organisées… Elles sont l’art de bien conduire sa vie personnelle, professionnelle et sociale, l’art de se gérer soi‐même avec efficacité » </a:t>
            </a:r>
          </a:p>
          <a:p>
            <a:r>
              <a:rPr lang="fr-FR" sz="1200" kern="1200" dirty="0" smtClean="0">
                <a:solidFill>
                  <a:schemeClr val="tx1"/>
                </a:solidFill>
                <a:latin typeface="Arial" charset="0"/>
                <a:ea typeface="+mn-ea"/>
                <a:cs typeface="+mn-cs"/>
              </a:rPr>
              <a:t> </a:t>
            </a:r>
          </a:p>
          <a:p>
            <a:r>
              <a:rPr lang="fr-FR" sz="1200" kern="1200" dirty="0" smtClean="0">
                <a:solidFill>
                  <a:schemeClr val="tx1"/>
                </a:solidFill>
                <a:latin typeface="Arial" charset="0"/>
                <a:ea typeface="+mn-ea"/>
                <a:cs typeface="+mn-cs"/>
              </a:rPr>
              <a:t>On  peut  considérer  les  compétences  psychosociales  comme  une  « courroie  de transmission »  entre  les  connaissances  d’un  individu  et  la  mise  en  place  de comportements  adaptés  à  ces  connaissances.  Elles  augmentent  la  capacité  des individus  à  transformer  leurs  connaissances  en  comportements  spécifiques  et positifs. </a:t>
            </a:r>
          </a:p>
          <a:p>
            <a:r>
              <a:rPr lang="fr-FR" sz="1200" kern="1200" dirty="0" smtClean="0">
                <a:solidFill>
                  <a:schemeClr val="tx1"/>
                </a:solidFill>
                <a:latin typeface="Arial" charset="0"/>
                <a:ea typeface="+mn-ea"/>
                <a:cs typeface="+mn-cs"/>
              </a:rPr>
              <a:t>La pédagogie de l’éducation des compétences psychosociales est basée sur l’apprentissage actif et participatif (processus verbal utilisant des méthodes telles que le débat, le remue‐ méninges, l’analyse de situations, de scénarios, de documents) et expérientiel (pratique de ce qui a été discuté au travers de jeux et de jeux de rôle).  </a:t>
            </a:r>
          </a:p>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16498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ChangeArrowheads="1" noTextEdit="1"/>
          </p:cNvSpPr>
          <p:nvPr>
            <p:ph type="sldImg"/>
          </p:nvPr>
        </p:nvSpPr>
        <p:spPr>
          <a:xfrm>
            <a:off x="917575" y="744538"/>
            <a:ext cx="4965700" cy="3725862"/>
          </a:xfrm>
          <a:ln/>
        </p:spPr>
      </p:sp>
      <p:sp>
        <p:nvSpPr>
          <p:cNvPr id="24579"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458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50DA-E8B0-44ED-9519-B55518AD1851}"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4506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982154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smtClean="0">
                <a:solidFill>
                  <a:schemeClr val="tx1"/>
                </a:solidFill>
                <a:latin typeface="Arial" charset="0"/>
                <a:ea typeface="+mn-ea"/>
                <a:cs typeface="+mn-cs"/>
              </a:rPr>
              <a:t>Le développement des compétences psychosociales agit comme un « déterminant de déterminants » de l’état de santé globale (physique, psychique et sociale) et de la réussite éducative (obtention de meilleurs résultats et réduction des échecs scolaires).</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En agissant sur les relations aux autres (relations sociales et familiales) et avec soi-même (estime de soi, stress, émotions, …), le développement des CPS permet d’agir positivement sur le bien-être de l’enfant et de l’adolescent. Cet état de bien-être est un déterminant majeur des comportements de santé, permettant de réduire les comportements défavorables à la santé ainsi que d’augmenter les comportements favorables à la santé.</a:t>
            </a:r>
          </a:p>
        </p:txBody>
      </p:sp>
    </p:spTree>
    <p:extLst>
      <p:ext uri="{BB962C8B-B14F-4D97-AF65-F5344CB8AC3E}">
        <p14:creationId xmlns:p14="http://schemas.microsoft.com/office/powerpoint/2010/main" val="3489573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857"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857"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dirty="0" smtClean="0"/>
              <a:t>Le développement des CPS dès le plus jeune âge permet de prévenir efficacement les problèmes liés à la consommation de substances psychoactives ou encore les comportements violents, les comportements sexuels à risques ou les problèmes de santé mentale.</a:t>
            </a:r>
          </a:p>
          <a:p>
            <a:r>
              <a:rPr lang="fr-FR" dirty="0" smtClean="0"/>
              <a:t>Il s’agit d’accroître des compétences ‘à agir pour’ et non ‘à lutter contre’ !</a:t>
            </a:r>
            <a:endParaRPr lang="fr-FR" dirty="0"/>
          </a:p>
        </p:txBody>
      </p:sp>
    </p:spTree>
    <p:extLst>
      <p:ext uri="{BB962C8B-B14F-4D97-AF65-F5344CB8AC3E}">
        <p14:creationId xmlns:p14="http://schemas.microsoft.com/office/powerpoint/2010/main" val="1915984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857"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857"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dirty="0" smtClean="0"/>
              <a:t>2.4 Prévention de la violence chez les jeunes </a:t>
            </a:r>
          </a:p>
          <a:p>
            <a:r>
              <a:rPr lang="fr-FR" dirty="0" smtClean="0"/>
              <a:t> </a:t>
            </a:r>
          </a:p>
          <a:p>
            <a:r>
              <a:rPr lang="fr-FR" dirty="0" smtClean="0"/>
              <a:t>Dans  le  rapport  de  l’OMS  de  2015  sur  la  prévention  de  la  violence  chez  les  jeunes  (89), </a:t>
            </a:r>
          </a:p>
          <a:p>
            <a:r>
              <a:rPr lang="fr-FR" dirty="0" smtClean="0"/>
              <a:t>l’approche par les CPS fait partie des 4 stratégies recommandées. Les autres stratégies sont </a:t>
            </a:r>
          </a:p>
          <a:p>
            <a:r>
              <a:rPr lang="fr-FR" dirty="0" smtClean="0"/>
              <a:t>constituées des programmes d’aide à la parentalité et des interventions sur le développement </a:t>
            </a:r>
          </a:p>
          <a:p>
            <a:r>
              <a:rPr lang="fr-FR" dirty="0" smtClean="0"/>
              <a:t>de la petite enfance, des stratégies ciblées sur les jeunes à haut risque ou déjà passés à l’acte, </a:t>
            </a:r>
          </a:p>
          <a:p>
            <a:r>
              <a:rPr lang="fr-FR" dirty="0" smtClean="0"/>
              <a:t>et  des  approches  territoriales  et  réglementaires  comme  l’accès  aux  armes  à  feu  ou </a:t>
            </a:r>
          </a:p>
          <a:p>
            <a:r>
              <a:rPr lang="fr-FR" dirty="0" smtClean="0"/>
              <a:t>l’augmentation de la diversité sociale dans un quartier. Plusieurs synthèses de la littérature </a:t>
            </a:r>
          </a:p>
          <a:p>
            <a:r>
              <a:rPr lang="fr-FR" dirty="0" smtClean="0"/>
              <a:t>ont été faites. Hahn et collègues (81), dans leur revue systématique de 53 programmes ont </a:t>
            </a:r>
          </a:p>
          <a:p>
            <a:r>
              <a:rPr lang="fr-FR" dirty="0" smtClean="0"/>
              <a:t>constaté une baisse de 15% des comportements violents sur toutes les classes d’âge et de </a:t>
            </a:r>
          </a:p>
          <a:p>
            <a:r>
              <a:rPr lang="fr-FR" dirty="0" smtClean="0"/>
              <a:t>29% chez les enfants d’écoles secondaires. Les actes de violence étaient selon les études, </a:t>
            </a:r>
          </a:p>
          <a:p>
            <a:r>
              <a:rPr lang="fr-FR" dirty="0" smtClean="0"/>
              <a:t>observés ou suivis à l’aide de registres scolaires ou de registres de police pour des faits de </a:t>
            </a:r>
          </a:p>
          <a:p>
            <a:r>
              <a:rPr lang="fr-FR" dirty="0" smtClean="0"/>
              <a:t>délinquance. Le modèle d’intervention est celui du développement social de Seattle (90).Cette </a:t>
            </a:r>
          </a:p>
          <a:p>
            <a:r>
              <a:rPr lang="fr-FR" dirty="0" smtClean="0"/>
              <a:t>intervention, qui a été offerte dans des quartiers difficiles auprès de populations défavorisées, </a:t>
            </a:r>
          </a:p>
          <a:p>
            <a:r>
              <a:rPr lang="fr-FR" dirty="0" smtClean="0"/>
              <a:t>comprenait une formation annuelle de 5 jours pour les enseignants, des interventions pour les </a:t>
            </a:r>
          </a:p>
          <a:p>
            <a:r>
              <a:rPr lang="fr-FR" dirty="0" smtClean="0"/>
              <a:t>parents, et une intervention de formation aux compétences sociales pour les élèves en école </a:t>
            </a:r>
          </a:p>
          <a:p>
            <a:r>
              <a:rPr lang="fr-FR" dirty="0" smtClean="0"/>
              <a:t>primaire. A l’âge de 18 ans, les élèves ayant bénéficié de l’intervention ont déclaré 10% d’actes </a:t>
            </a:r>
          </a:p>
          <a:p>
            <a:r>
              <a:rPr lang="fr-FR" dirty="0" smtClean="0"/>
              <a:t>violents en moins, mais aussi moins d’épisodes d’alcoolisation importante, de prise de risques </a:t>
            </a:r>
          </a:p>
          <a:p>
            <a:r>
              <a:rPr lang="fr-FR" dirty="0" smtClean="0"/>
              <a:t>sexuels,  de  grossesses  précoces.  Ils  avaient  aussi  une  meilleure  réussite  scolaire,  plus </a:t>
            </a:r>
          </a:p>
          <a:p>
            <a:r>
              <a:rPr lang="fr-FR" dirty="0" smtClean="0"/>
              <a:t>d’attachement à l’école, moins de conduites inappropriées à l’école. </a:t>
            </a:r>
            <a:endParaRPr lang="fr-FR" dirty="0"/>
          </a:p>
        </p:txBody>
      </p:sp>
    </p:spTree>
    <p:extLst>
      <p:ext uri="{BB962C8B-B14F-4D97-AF65-F5344CB8AC3E}">
        <p14:creationId xmlns:p14="http://schemas.microsoft.com/office/powerpoint/2010/main" val="3872081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78500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857"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857"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dirty="0" smtClean="0"/>
              <a:t>2.4 Prévention de la violence chez les jeunes </a:t>
            </a:r>
          </a:p>
          <a:p>
            <a:r>
              <a:rPr lang="fr-FR" dirty="0" smtClean="0"/>
              <a:t> </a:t>
            </a:r>
          </a:p>
          <a:p>
            <a:r>
              <a:rPr lang="fr-FR" dirty="0" smtClean="0"/>
              <a:t>Dans  le  rapport  de  l’OMS  de  2015  sur  la  prévention  de  la  violence  chez  les  jeunes  (89), </a:t>
            </a:r>
          </a:p>
          <a:p>
            <a:r>
              <a:rPr lang="fr-FR" dirty="0" smtClean="0"/>
              <a:t>l’approche par les CPS fait partie des 4 stratégies recommandées. Les autres stratégies sont </a:t>
            </a:r>
          </a:p>
          <a:p>
            <a:r>
              <a:rPr lang="fr-FR" dirty="0" smtClean="0"/>
              <a:t>constituées des programmes d’aide à la parentalité et des interventions sur le développement </a:t>
            </a:r>
          </a:p>
          <a:p>
            <a:r>
              <a:rPr lang="fr-FR" dirty="0" smtClean="0"/>
              <a:t>de la petite enfance, des stratégies ciblées sur les jeunes à haut risque ou déjà passés à l’acte, </a:t>
            </a:r>
          </a:p>
          <a:p>
            <a:r>
              <a:rPr lang="fr-FR" dirty="0" smtClean="0"/>
              <a:t>et  des  approches  territoriales  et  réglementaires  comme  l’accès  aux  armes  à  feu  ou </a:t>
            </a:r>
          </a:p>
          <a:p>
            <a:r>
              <a:rPr lang="fr-FR" dirty="0" smtClean="0"/>
              <a:t>l’augmentation de la diversité sociale dans un quartier. Plusieurs synthèses de la littérature </a:t>
            </a:r>
          </a:p>
          <a:p>
            <a:r>
              <a:rPr lang="fr-FR" dirty="0" smtClean="0"/>
              <a:t>ont été faites. Hahn et collègues (81), dans leur revue systématique de 53 programmes ont </a:t>
            </a:r>
          </a:p>
          <a:p>
            <a:r>
              <a:rPr lang="fr-FR" dirty="0" smtClean="0"/>
              <a:t>constaté une baisse de 15% des comportements violents sur toutes les classes d’âge et de </a:t>
            </a:r>
          </a:p>
          <a:p>
            <a:r>
              <a:rPr lang="fr-FR" dirty="0" smtClean="0"/>
              <a:t>29% chez les enfants d’écoles secondaires. Les actes de violence étaient selon les études, </a:t>
            </a:r>
          </a:p>
          <a:p>
            <a:r>
              <a:rPr lang="fr-FR" dirty="0" smtClean="0"/>
              <a:t>observés ou suivis à l’aide de registres scolaires ou de registres de police pour des faits de </a:t>
            </a:r>
          </a:p>
          <a:p>
            <a:r>
              <a:rPr lang="fr-FR" dirty="0" smtClean="0"/>
              <a:t>délinquance. Le modèle d’intervention est celui du développement social de Seattle (90).Cette </a:t>
            </a:r>
          </a:p>
          <a:p>
            <a:r>
              <a:rPr lang="fr-FR" dirty="0" smtClean="0"/>
              <a:t>intervention, qui a été offerte dans des quartiers difficiles auprès de populations défavorisées, </a:t>
            </a:r>
          </a:p>
          <a:p>
            <a:r>
              <a:rPr lang="fr-FR" dirty="0" smtClean="0"/>
              <a:t>comprenait une formation annuelle de 5 jours pour les enseignants, des interventions pour les </a:t>
            </a:r>
          </a:p>
          <a:p>
            <a:r>
              <a:rPr lang="fr-FR" dirty="0" smtClean="0"/>
              <a:t>parents, et une intervention de formation aux compétences sociales pour les élèves en école </a:t>
            </a:r>
          </a:p>
          <a:p>
            <a:r>
              <a:rPr lang="fr-FR" dirty="0" smtClean="0"/>
              <a:t>primaire. A l’âge de 18 ans, les élèves ayant bénéficié de l’intervention ont déclaré 10% d’actes </a:t>
            </a:r>
          </a:p>
          <a:p>
            <a:r>
              <a:rPr lang="fr-FR" dirty="0" smtClean="0"/>
              <a:t>violents en moins, mais aussi moins d’épisodes d’alcoolisation importante, de prise de risques </a:t>
            </a:r>
          </a:p>
          <a:p>
            <a:r>
              <a:rPr lang="fr-FR" dirty="0" smtClean="0"/>
              <a:t>sexuels,  de  grossesses  précoces.  Ils  avaient  aussi  une  meilleure  réussite  scolaire,  plus </a:t>
            </a:r>
          </a:p>
          <a:p>
            <a:r>
              <a:rPr lang="fr-FR" dirty="0" smtClean="0"/>
              <a:t>d’attachement à l’école, moins de conduites inappropriées à l’école. </a:t>
            </a:r>
            <a:endParaRPr lang="fr-FR" dirty="0"/>
          </a:p>
        </p:txBody>
      </p:sp>
    </p:spTree>
    <p:extLst>
      <p:ext uri="{BB962C8B-B14F-4D97-AF65-F5344CB8AC3E}">
        <p14:creationId xmlns:p14="http://schemas.microsoft.com/office/powerpoint/2010/main" val="119348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812185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645958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4122829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693507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1BD5F0-B559-43CF-895D-529B05ACF454}"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26627"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E49E5-1B4C-4DDF-8C21-645170BFD9D8}"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628" name="Rectangle 2"/>
          <p:cNvSpPr>
            <a:spLocks noGrp="1" noRot="1" noChangeAspect="1" noChangeArrowheads="1" noTextEdit="1"/>
          </p:cNvSpPr>
          <p:nvPr>
            <p:ph type="sldImg"/>
          </p:nvPr>
        </p:nvSpPr>
        <p:spPr>
          <a:xfrm>
            <a:off x="917575" y="744538"/>
            <a:ext cx="4965700" cy="3725862"/>
          </a:xfrm>
          <a:ln/>
        </p:spPr>
      </p:sp>
      <p:sp>
        <p:nvSpPr>
          <p:cNvPr id="2662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373225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232438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smtClean="0">
                <a:solidFill>
                  <a:schemeClr val="tx1"/>
                </a:solidFill>
                <a:latin typeface="Arial" charset="0"/>
                <a:ea typeface="+mn-ea"/>
                <a:cs typeface="+mn-cs"/>
              </a:rPr>
              <a:t>Le développement des compétences psychosociales agit comme un « déterminant de déterminants » de l’état de santé globale (physique, psychique et sociale) et de la réussite éducative (obtention de meilleurs résultats et réduction des échecs scolaires).</a:t>
            </a:r>
          </a:p>
          <a:p>
            <a:endParaRPr lang="fr-FR" sz="1200" kern="1200" dirty="0" smtClean="0">
              <a:solidFill>
                <a:schemeClr val="tx1"/>
              </a:solidFill>
              <a:latin typeface="Arial" charset="0"/>
              <a:ea typeface="+mn-ea"/>
              <a:cs typeface="+mn-cs"/>
            </a:endParaRPr>
          </a:p>
          <a:p>
            <a:r>
              <a:rPr lang="fr-FR" sz="1200" kern="1200" dirty="0" smtClean="0">
                <a:solidFill>
                  <a:schemeClr val="tx1"/>
                </a:solidFill>
                <a:latin typeface="Arial" charset="0"/>
                <a:ea typeface="+mn-ea"/>
                <a:cs typeface="+mn-cs"/>
              </a:rPr>
              <a:t>En agissant sur les relations aux autres (relations sociales et familiales) et avec soi-même (estime de soi, stress, émotions, …), le développement des CPS permet d’agir positivement sur le bien-être de l’enfant et de l’adolescent. Cet état de bien-être est un déterminant majeur des comportements de santé, permettant de réduire les comportements défavorables à la santé ainsi que d’augmenter les comportements favorables à la santé.</a:t>
            </a:r>
          </a:p>
        </p:txBody>
      </p:sp>
    </p:spTree>
    <p:extLst>
      <p:ext uri="{BB962C8B-B14F-4D97-AF65-F5344CB8AC3E}">
        <p14:creationId xmlns:p14="http://schemas.microsoft.com/office/powerpoint/2010/main" val="7730030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033030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750433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3583131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4012367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1427301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12806837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33DF6DF3-B057-4050-ADEE-A6E3236D35AD}"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smtClean="0"/>
          </a:p>
        </p:txBody>
      </p:sp>
    </p:spTree>
    <p:extLst>
      <p:ext uri="{BB962C8B-B14F-4D97-AF65-F5344CB8AC3E}">
        <p14:creationId xmlns:p14="http://schemas.microsoft.com/office/powerpoint/2010/main" val="1940160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F99E9BB-6EC6-4976-BC6B-ADF68CBDC8B1}"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490"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spcBef>
                <a:spcPct val="0"/>
              </a:spcBef>
            </a:pPr>
            <a:endParaRPr lang="fr-FR" sz="800" b="1" dirty="0" smtClean="0"/>
          </a:p>
        </p:txBody>
      </p:sp>
    </p:spTree>
    <p:extLst>
      <p:ext uri="{BB962C8B-B14F-4D97-AF65-F5344CB8AC3E}">
        <p14:creationId xmlns:p14="http://schemas.microsoft.com/office/powerpoint/2010/main" val="140735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ChangeArrowheads="1" noTextEdit="1"/>
          </p:cNvSpPr>
          <p:nvPr>
            <p:ph type="sldImg"/>
          </p:nvPr>
        </p:nvSpPr>
        <p:spPr>
          <a:xfrm>
            <a:off x="917575" y="744538"/>
            <a:ext cx="4965700" cy="3725862"/>
          </a:xfrm>
          <a:ln/>
        </p:spPr>
      </p:sp>
      <p:sp>
        <p:nvSpPr>
          <p:cNvPr id="2867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2867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E012FD-AE6D-4C77-B4AF-1B0D8DFE7072}"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13940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301150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A5A9-7927-4908-BFD7-00C63067A815}"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fr-FR" sz="120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19143691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35BD2564-3FD0-4A04-A424-FAD0018B5013}" type="slidenum">
              <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62</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6627" name="Rectangle 7"/>
          <p:cNvSpPr txBox="1">
            <a:spLocks noGrp="1" noChangeArrowheads="1"/>
          </p:cNvSpPr>
          <p:nvPr/>
        </p:nvSpPr>
        <p:spPr bwMode="auto">
          <a:xfrm>
            <a:off x="3849477" y="9428482"/>
            <a:ext cx="2946612" cy="49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C426B87D-0BDA-4355-BBF5-63569E182B2D}"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8" name="Rectangle 2"/>
          <p:cNvSpPr>
            <a:spLocks noGrp="1" noRot="1" noChangeAspect="1" noChangeArrowheads="1" noTextEdit="1"/>
          </p:cNvSpPr>
          <p:nvPr>
            <p:ph type="sldImg"/>
          </p:nvPr>
        </p:nvSpPr>
        <p:spPr>
          <a:xfrm>
            <a:off x="917575" y="744538"/>
            <a:ext cx="4962525" cy="3722687"/>
          </a:xfrm>
          <a:ln/>
        </p:spPr>
      </p:sp>
      <p:sp>
        <p:nvSpPr>
          <p:cNvPr id="2662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33425313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35BD2564-3FD0-4A04-A424-FAD0018B5013}" type="slidenum">
              <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63</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6627" name="Rectangle 7"/>
          <p:cNvSpPr txBox="1">
            <a:spLocks noGrp="1" noChangeArrowheads="1"/>
          </p:cNvSpPr>
          <p:nvPr/>
        </p:nvSpPr>
        <p:spPr bwMode="auto">
          <a:xfrm>
            <a:off x="3849477" y="9428482"/>
            <a:ext cx="2946612" cy="49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C426B87D-0BDA-4355-BBF5-63569E182B2D}"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8" name="Rectangle 2"/>
          <p:cNvSpPr>
            <a:spLocks noGrp="1" noRot="1" noChangeAspect="1" noChangeArrowheads="1" noTextEdit="1"/>
          </p:cNvSpPr>
          <p:nvPr>
            <p:ph type="sldImg"/>
          </p:nvPr>
        </p:nvSpPr>
        <p:spPr>
          <a:xfrm>
            <a:off x="917575" y="744538"/>
            <a:ext cx="4962525" cy="3722687"/>
          </a:xfrm>
          <a:ln/>
        </p:spPr>
      </p:sp>
      <p:sp>
        <p:nvSpPr>
          <p:cNvPr id="2662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27595865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35BD2564-3FD0-4A04-A424-FAD0018B5013}" type="slidenum">
              <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64</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6627" name="Rectangle 7"/>
          <p:cNvSpPr txBox="1">
            <a:spLocks noGrp="1" noChangeArrowheads="1"/>
          </p:cNvSpPr>
          <p:nvPr/>
        </p:nvSpPr>
        <p:spPr bwMode="auto">
          <a:xfrm>
            <a:off x="3849477" y="9428482"/>
            <a:ext cx="2946612" cy="49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C426B87D-0BDA-4355-BBF5-63569E182B2D}"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8" name="Rectangle 2"/>
          <p:cNvSpPr>
            <a:spLocks noGrp="1" noRot="1" noChangeAspect="1" noChangeArrowheads="1" noTextEdit="1"/>
          </p:cNvSpPr>
          <p:nvPr>
            <p:ph type="sldImg"/>
          </p:nvPr>
        </p:nvSpPr>
        <p:spPr>
          <a:xfrm>
            <a:off x="917575" y="744538"/>
            <a:ext cx="4962525" cy="3722687"/>
          </a:xfrm>
          <a:ln/>
        </p:spPr>
      </p:sp>
      <p:sp>
        <p:nvSpPr>
          <p:cNvPr id="2662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10632782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35BD2564-3FD0-4A04-A424-FAD0018B5013}" type="slidenum">
              <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65</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6627" name="Rectangle 7"/>
          <p:cNvSpPr txBox="1">
            <a:spLocks noGrp="1" noChangeArrowheads="1"/>
          </p:cNvSpPr>
          <p:nvPr/>
        </p:nvSpPr>
        <p:spPr bwMode="auto">
          <a:xfrm>
            <a:off x="3849477" y="9428482"/>
            <a:ext cx="2946612" cy="49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C426B87D-0BDA-4355-BBF5-63569E182B2D}"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8" name="Rectangle 2"/>
          <p:cNvSpPr>
            <a:spLocks noGrp="1" noRot="1" noChangeAspect="1" noChangeArrowheads="1" noTextEdit="1"/>
          </p:cNvSpPr>
          <p:nvPr>
            <p:ph type="sldImg"/>
          </p:nvPr>
        </p:nvSpPr>
        <p:spPr>
          <a:xfrm>
            <a:off x="917575" y="744538"/>
            <a:ext cx="4962525" cy="3722687"/>
          </a:xfrm>
          <a:ln/>
        </p:spPr>
      </p:sp>
      <p:sp>
        <p:nvSpPr>
          <p:cNvPr id="2662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26503615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35BD2564-3FD0-4A04-A424-FAD0018B5013}" type="slidenum">
              <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66</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6627" name="Rectangle 7"/>
          <p:cNvSpPr txBox="1">
            <a:spLocks noGrp="1" noChangeArrowheads="1"/>
          </p:cNvSpPr>
          <p:nvPr/>
        </p:nvSpPr>
        <p:spPr bwMode="auto">
          <a:xfrm>
            <a:off x="3849477" y="9428482"/>
            <a:ext cx="2946612" cy="49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C426B87D-0BDA-4355-BBF5-63569E182B2D}"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66</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8" name="Rectangle 2"/>
          <p:cNvSpPr>
            <a:spLocks noGrp="1" noRot="1" noChangeAspect="1" noChangeArrowheads="1" noTextEdit="1"/>
          </p:cNvSpPr>
          <p:nvPr>
            <p:ph type="sldImg"/>
          </p:nvPr>
        </p:nvSpPr>
        <p:spPr>
          <a:xfrm>
            <a:off x="917575" y="744538"/>
            <a:ext cx="4962525" cy="3722687"/>
          </a:xfrm>
          <a:ln/>
        </p:spPr>
      </p:sp>
      <p:sp>
        <p:nvSpPr>
          <p:cNvPr id="2662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2519360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849689" y="9428164"/>
            <a:ext cx="2946400" cy="496886"/>
          </a:xfrm>
          <a:prstGeom prst="rect">
            <a:avLst/>
          </a:prstGeom>
          <a:noFill/>
          <a:ln w="9525">
            <a:noFill/>
            <a:miter lim="800000"/>
            <a:headEnd/>
            <a:tailEnd/>
          </a:ln>
        </p:spPr>
        <p:txBody>
          <a:bodyPr lIns="91385" tIns="45693" rIns="91385" bIns="45693"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CD5F667-5E4A-4B43-9C15-3003F56DDF76}" type="slidenum">
              <a:rPr kumimoji="0" lang="fr-FR"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9986" name="Espace réservé de l'image des diapositives 1"/>
          <p:cNvSpPr>
            <a:spLocks noGrp="1" noRot="1" noChangeAspect="1" noTextEdit="1"/>
          </p:cNvSpPr>
          <p:nvPr>
            <p:ph type="sldImg"/>
          </p:nvPr>
        </p:nvSpPr>
        <p:spPr bwMode="auto">
          <a:xfrm>
            <a:off x="917575" y="744538"/>
            <a:ext cx="4962525" cy="3722687"/>
          </a:xfrm>
          <a:noFill/>
          <a:ln>
            <a:solidFill>
              <a:srgbClr val="000000"/>
            </a:solidFill>
            <a:miter lim="800000"/>
            <a:headEnd/>
            <a:tailEnd/>
          </a:ln>
        </p:spPr>
      </p:sp>
      <p:sp>
        <p:nvSpPr>
          <p:cNvPr id="169987" name="Espace réservé des commentaires 2"/>
          <p:cNvSpPr>
            <a:spLocks noGrp="1"/>
          </p:cNvSpPr>
          <p:nvPr>
            <p:ph type="body" idx="1"/>
          </p:nvPr>
        </p:nvSpPr>
        <p:spPr bwMode="auto">
          <a:xfrm>
            <a:off x="906463" y="4714876"/>
            <a:ext cx="4984750" cy="4467224"/>
          </a:xfrm>
          <a:noFill/>
        </p:spPr>
        <p:txBody>
          <a:bodyPr wrap="square" numCol="1" anchor="t" anchorCtr="0" compatLnSpc="1">
            <a:prstTxWarp prst="textNoShape">
              <a:avLst/>
            </a:prstTxWarp>
          </a:bodyPr>
          <a:lstStyle/>
          <a:p>
            <a:pPr eaLnBrk="1" hangingPunct="1">
              <a:spcBef>
                <a:spcPct val="0"/>
              </a:spcBef>
            </a:pPr>
            <a:endParaRPr lang="fr-FR" smtClean="0"/>
          </a:p>
        </p:txBody>
      </p:sp>
      <p:sp>
        <p:nvSpPr>
          <p:cNvPr id="169988" name="Espace réservé du numéro de diapositive 3"/>
          <p:cNvSpPr txBox="1">
            <a:spLocks noGrp="1"/>
          </p:cNvSpPr>
          <p:nvPr/>
        </p:nvSpPr>
        <p:spPr bwMode="auto">
          <a:xfrm>
            <a:off x="3851276" y="9429750"/>
            <a:ext cx="2946400" cy="496888"/>
          </a:xfrm>
          <a:prstGeom prst="rect">
            <a:avLst/>
          </a:prstGeom>
          <a:noFill/>
          <a:ln w="9525">
            <a:noFill/>
            <a:miter lim="800000"/>
            <a:headEnd/>
            <a:tailEnd/>
          </a:ln>
        </p:spPr>
        <p:txBody>
          <a:bodyPr lIns="91385" tIns="45693" rIns="91385" bIns="45693" anchor="b"/>
          <a:lstStyle/>
          <a:p>
            <a:pPr marL="0" marR="0" lvl="0" indent="0" algn="r" defTabSz="914400" rtl="0" eaLnBrk="1" fontAlgn="base" latinLnBrk="0" hangingPunct="1">
              <a:lnSpc>
                <a:spcPct val="100000"/>
              </a:lnSpc>
              <a:spcBef>
                <a:spcPct val="0"/>
              </a:spcBef>
              <a:spcAft>
                <a:spcPct val="0"/>
              </a:spcAft>
              <a:buClrTx/>
              <a:buSzTx/>
              <a:buFontTx/>
              <a:buNone/>
              <a:tabLst/>
              <a:defRPr/>
            </a:pPr>
            <a:fld id="{078F59A7-0819-4711-AADB-7233C965A4E4}" type="slidenum">
              <a:rPr kumimoji="0" lang="fr-FR"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314518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120:notes"/>
          <p:cNvSpPr txBox="1">
            <a:spLocks noGrp="1"/>
          </p:cNvSpPr>
          <p:nvPr>
            <p:ph type="body" idx="1"/>
          </p:nvPr>
        </p:nvSpPr>
        <p:spPr>
          <a:xfrm>
            <a:off x="680403" y="4783308"/>
            <a:ext cx="5443221" cy="3913616"/>
          </a:xfrm>
          <a:prstGeom prst="rect">
            <a:avLst/>
          </a:prstGeom>
        </p:spPr>
        <p:txBody>
          <a:bodyPr spcFirstLastPara="1" wrap="square" lIns="91471" tIns="45723" rIns="91471" bIns="45723" anchor="t" anchorCtr="0">
            <a:noAutofit/>
          </a:bodyPr>
          <a:lstStyle/>
          <a:p>
            <a:pPr>
              <a:spcBef>
                <a:spcPts val="0"/>
              </a:spcBef>
              <a:spcAft>
                <a:spcPts val="0"/>
              </a:spcAft>
            </a:pPr>
            <a:endParaRPr/>
          </a:p>
        </p:txBody>
      </p:sp>
      <p:sp>
        <p:nvSpPr>
          <p:cNvPr id="1581" name="Google Shape;1581;p120:notes"/>
          <p:cNvSpPr>
            <a:spLocks noGrp="1" noRot="1" noChangeAspect="1"/>
          </p:cNvSpPr>
          <p:nvPr>
            <p:ph type="sldImg" idx="2"/>
          </p:nvPr>
        </p:nvSpPr>
        <p:spPr>
          <a:xfrm>
            <a:off x="1165225" y="1243013"/>
            <a:ext cx="4473575"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68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166B82-E77D-44B6-A8CF-96607E7252C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
        <p:nvSpPr>
          <p:cNvPr id="30723"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07525D-F9EA-48C1-B05E-3DE89838F444}"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724" name="Rectangle 2"/>
          <p:cNvSpPr>
            <a:spLocks noGrp="1" noRot="1" noChangeAspect="1" noChangeArrowheads="1" noTextEdit="1"/>
          </p:cNvSpPr>
          <p:nvPr>
            <p:ph type="sldImg"/>
          </p:nvPr>
        </p:nvSpPr>
        <p:spPr>
          <a:xfrm>
            <a:off x="917575" y="744538"/>
            <a:ext cx="4965700" cy="3725862"/>
          </a:xfrm>
          <a:ln/>
        </p:spPr>
      </p:sp>
      <p:sp>
        <p:nvSpPr>
          <p:cNvPr id="3072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smtClean="0">
              <a:latin typeface="Arial" panose="020B0604020202020204" pitchFamily="34" charset="0"/>
            </a:endParaRPr>
          </a:p>
        </p:txBody>
      </p:sp>
    </p:spTree>
    <p:extLst>
      <p:ext uri="{BB962C8B-B14F-4D97-AF65-F5344CB8AC3E}">
        <p14:creationId xmlns:p14="http://schemas.microsoft.com/office/powerpoint/2010/main" val="292673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ChangeArrowheads="1" noTextEdit="1"/>
          </p:cNvSpPr>
          <p:nvPr>
            <p:ph type="sldImg"/>
          </p:nvPr>
        </p:nvSpPr>
        <p:spPr>
          <a:xfrm>
            <a:off x="917575" y="744538"/>
            <a:ext cx="4965700" cy="3725862"/>
          </a:xfrm>
          <a:ln/>
        </p:spPr>
      </p:sp>
      <p:sp>
        <p:nvSpPr>
          <p:cNvPr id="3277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Arial" panose="020B0604020202020204" pitchFamily="34" charset="0"/>
            </a:endParaRPr>
          </a:p>
        </p:txBody>
      </p:sp>
      <p:sp>
        <p:nvSpPr>
          <p:cNvPr id="3277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FB5471-1914-412F-80C7-8A33A08CD75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23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ChangeArrowheads="1" noTextEdit="1"/>
          </p:cNvSpPr>
          <p:nvPr>
            <p:ph type="sldImg"/>
          </p:nvPr>
        </p:nvSpPr>
        <p:spPr>
          <a:xfrm>
            <a:off x="917575" y="744538"/>
            <a:ext cx="4965700" cy="3725862"/>
          </a:xfrm>
          <a:ln/>
        </p:spPr>
      </p:sp>
      <p:sp>
        <p:nvSpPr>
          <p:cNvPr id="3" name="Espace réservé des commentaires 2">
            <a:extLst>
              <a:ext uri="{FF2B5EF4-FFF2-40B4-BE49-F238E27FC236}">
                <a16:creationId xmlns:a16="http://schemas.microsoft.com/office/drawing/2014/main" id="{FB899E33-5C2C-47E1-8F22-C78A445EF461}"/>
              </a:ext>
            </a:extLst>
          </p:cNvPr>
          <p:cNvSpPr>
            <a:spLocks noGrp="1"/>
          </p:cNvSpPr>
          <p:nvPr>
            <p:ph type="body" idx="1"/>
          </p:nvPr>
        </p:nvSpPr>
        <p:spPr/>
        <p:txBody>
          <a:bodyPr>
            <a:normAutofit/>
          </a:bodyPr>
          <a:lstStyle/>
          <a:p>
            <a:pPr>
              <a:defRPr/>
            </a:pPr>
            <a:endParaRPr lang="fr-FR" dirty="0">
              <a:latin typeface="+mn-lt"/>
            </a:endParaRPr>
          </a:p>
        </p:txBody>
      </p:sp>
      <p:sp>
        <p:nvSpPr>
          <p:cNvPr id="348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AADD9-F731-492D-B806-7C3370B5DD8F}"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680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a:defRPr/>
            </a:pPr>
            <a:fld id="{5A33ABD5-4860-4B6C-A5FC-9E56E3C7ECA2}" type="datetime1">
              <a:rPr lang="fr-FR" smtClean="0"/>
              <a:pPr>
                <a:defRPr/>
              </a:pPr>
              <a:t>26/10/2023</a:t>
            </a:fld>
            <a:endParaRPr lang="fr-F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a:defRPr/>
            </a:pPr>
            <a:endParaRPr lang="fr-F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a:defRPr/>
            </a:pPr>
            <a:fld id="{EFA343E6-55E6-419A-A0F1-E9D53960D1AB}" type="slidenum">
              <a:rPr lang="fr-FR"/>
              <a:pPr>
                <a:defRPr/>
              </a:pPr>
              <a:t>‹N°›</a:t>
            </a:fld>
            <a:endParaRPr lang="fr-FR"/>
          </a:p>
        </p:txBody>
      </p:sp>
    </p:spTree>
    <p:extLst>
      <p:ext uri="{BB962C8B-B14F-4D97-AF65-F5344CB8AC3E}">
        <p14:creationId xmlns:p14="http://schemas.microsoft.com/office/powerpoint/2010/main" val="1256701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64EFC6DD-B379-48C1-BFB2-FD208AAB733D}" type="datetime1">
              <a:rPr lang="fr-FR" smtClean="0"/>
              <a:pPr>
                <a:defRPr/>
              </a:pPr>
              <a:t>26/10/2023</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23881D23-B47E-4D5E-8845-76F5934EAAAE}" type="slidenum">
              <a:rPr lang="fr-FR"/>
              <a:pPr>
                <a:defRPr/>
              </a:pPr>
              <a:t>‹N°›</a:t>
            </a:fld>
            <a:endParaRPr lang="fr-FR"/>
          </a:p>
        </p:txBody>
      </p:sp>
    </p:spTree>
    <p:extLst>
      <p:ext uri="{BB962C8B-B14F-4D97-AF65-F5344CB8AC3E}">
        <p14:creationId xmlns:p14="http://schemas.microsoft.com/office/powerpoint/2010/main" val="711767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6" name="Rectangle 2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7" name="Rectangle 24"/>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Connecteur droit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8" name="Titr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fr-FR" smtClean="0"/>
              <a:t>Modifiez le style du titre</a:t>
            </a:r>
            <a:endParaRPr lang="en-US"/>
          </a:p>
        </p:txBody>
      </p:sp>
      <p:sp>
        <p:nvSpPr>
          <p:cNvPr id="15" name="Espace réservé de la date 27"/>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89C5FC-A43F-4C7F-AF5C-8A3270B7043B}"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u pied de page 16"/>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28"/>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D5B634B-896F-4DC9-9142-06ACD4D331F8}"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215455259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lang="fr-FR" smtClean="0"/>
              <a:t>Modifiez le style du titre</a:t>
            </a:r>
            <a:endParaRPr lang="en-US"/>
          </a:p>
        </p:txBody>
      </p:sp>
      <p:sp>
        <p:nvSpPr>
          <p:cNvPr id="8" name="Espace réservé du contenu 7"/>
          <p:cNvSpPr>
            <a:spLocks noGrp="1"/>
          </p:cNvSpPr>
          <p:nvPr>
            <p:ph sz="quarter" idx="1"/>
          </p:nvPr>
        </p:nvSpPr>
        <p:spPr>
          <a:xfrm>
            <a:off x="301752" y="1527048"/>
            <a:ext cx="850392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BBD6C0-129D-4CC1-8BBC-4766D8B28089}"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p:cNvSpPr>
            <a:spLocks noGrp="1"/>
          </p:cNvSpPr>
          <p:nvPr>
            <p:ph type="sldNum" sz="quarter" idx="12"/>
          </p:nvPr>
        </p:nvSpPr>
        <p:spPr>
          <a:xfrm>
            <a:off x="4362450" y="1027113"/>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377C53C-3723-43B4-89A9-6A1F90926259}"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3986378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5"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6" name="Rectangle 23"/>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7" name="Rectangle 24"/>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8" name="Rectangle 25"/>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9" name="Rectangle 26"/>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 name="Titr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fr-FR" smtClean="0"/>
              <a:t>Modifiez le style du titre</a:t>
            </a:r>
            <a:endParaRPr lang="en-US"/>
          </a:p>
        </p:txBody>
      </p:sp>
      <p:sp>
        <p:nvSpPr>
          <p:cNvPr id="15" name="Espace réservé du pied de page 4"/>
          <p:cNvSpPr>
            <a:spLocks noGrp="1"/>
          </p:cNvSpPr>
          <p:nvPr>
            <p:ph type="ftr" sz="quarter" idx="10"/>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e la date 3"/>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EB1BFC-3FD7-4B22-AF38-173F04137536}"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5"/>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8B5D052-CD77-4DB4-B4B1-32752A070AB3}"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403371883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bg>
      <p:bgPr>
        <a:solidFill>
          <a:schemeClr val="bg2"/>
        </a:solidFill>
        <a:effectLst/>
      </p:bgPr>
    </p:bg>
    <p:spTree>
      <p:nvGrpSpPr>
        <p:cNvPr id="1" name=""/>
        <p:cNvGrpSpPr/>
        <p:nvPr/>
      </p:nvGrpSpPr>
      <p:grpSpPr>
        <a:xfrm>
          <a:off x="0" y="0"/>
          <a:ext cx="0" cy="0"/>
          <a:chOff x="0" y="0"/>
          <a:chExt cx="0" cy="0"/>
        </a:xfrm>
      </p:grpSpPr>
      <p:sp>
        <p:nvSpPr>
          <p:cNvPr id="5" name="Connecteur droit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2" name="Titre 1"/>
          <p:cNvSpPr>
            <a:spLocks noGrp="1"/>
          </p:cNvSpPr>
          <p:nvPr>
            <p:ph type="title"/>
          </p:nvPr>
        </p:nvSpPr>
        <p:spPr>
          <a:xfrm>
            <a:off x="301752" y="228600"/>
            <a:ext cx="8534400" cy="758952"/>
          </a:xfrm>
        </p:spPr>
        <p:txBody>
          <a:bodyPr/>
          <a:lstStyle/>
          <a:p>
            <a:r>
              <a:rPr lang="fr-FR" smtClean="0"/>
              <a:t>Modifiez le style du titre</a:t>
            </a:r>
            <a:endParaRPr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e la date 4"/>
          <p:cNvSpPr>
            <a:spLocks noGrp="1"/>
          </p:cNvSpPr>
          <p:nvPr>
            <p:ph type="dt" sz="half" idx="10"/>
          </p:nvPr>
        </p:nvSpPr>
        <p:spPr>
          <a:xfrm>
            <a:off x="5791200" y="6410325"/>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9FD405-12D5-4ADB-A844-AEF9D15DE9AA}"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Espace réservé du pied de page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8" name="Espace réservé du numéro de diapositive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8F7FD17-E7BB-47BE-95D8-DCF656A8E796}"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84669828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2"/>
        </a:solidFill>
        <a:effectLst/>
      </p:bgPr>
    </p:bg>
    <p:spTree>
      <p:nvGrpSpPr>
        <p:cNvPr id="1" name=""/>
        <p:cNvGrpSpPr/>
        <p:nvPr/>
      </p:nvGrpSpPr>
      <p:grpSpPr>
        <a:xfrm>
          <a:off x="0" y="0"/>
          <a:ext cx="0" cy="0"/>
          <a:chOff x="0" y="0"/>
          <a:chExt cx="0" cy="0"/>
        </a:xfrm>
      </p:grpSpPr>
      <p:sp>
        <p:nvSpPr>
          <p:cNvPr id="7" name="Connecteur droit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8" name="Rectangle 20"/>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9" name="Rectangle 23"/>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10"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11" name="Rectangle 2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Connecteur droit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6" name="Ellipse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Ellipse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fr-FR" smtClean="0"/>
              <a:t>Modifiez les styles du texte du masque</a:t>
            </a:r>
          </a:p>
        </p:txBody>
      </p:sp>
      <p:sp>
        <p:nvSpPr>
          <p:cNvPr id="4" name="Espace réservé du texte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fr-FR" smtClean="0"/>
              <a:t>Modifiez les styles du texte du masque</a:t>
            </a:r>
          </a:p>
        </p:txBody>
      </p:sp>
      <p:sp>
        <p:nvSpPr>
          <p:cNvPr id="24" name="Espace réservé du contenu 23"/>
          <p:cNvSpPr>
            <a:spLocks noGrp="1"/>
          </p:cNvSpPr>
          <p:nvPr>
            <p:ph sz="quarter" idx="2"/>
          </p:nvPr>
        </p:nvSpPr>
        <p:spPr>
          <a:xfrm>
            <a:off x="301752" y="2471383"/>
            <a:ext cx="4041648" cy="381840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26" name="Espace réservé du contenu 25"/>
          <p:cNvSpPr>
            <a:spLocks noGrp="1"/>
          </p:cNvSpPr>
          <p:nvPr>
            <p:ph sz="quarter" idx="4"/>
          </p:nvPr>
        </p:nvSpPr>
        <p:spPr>
          <a:xfrm>
            <a:off x="4800600" y="2471383"/>
            <a:ext cx="4038600" cy="382219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23" name="Titre 22"/>
          <p:cNvSpPr>
            <a:spLocks noGrp="1"/>
          </p:cNvSpPr>
          <p:nvPr>
            <p:ph type="title"/>
          </p:nvPr>
        </p:nvSpPr>
        <p:spPr/>
        <p:txBody>
          <a:bodyPr rtlCol="0"/>
          <a:lstStyle/>
          <a:p>
            <a:r>
              <a:rPr lang="fr-FR" smtClean="0"/>
              <a:t>Modifiez le style du titre</a:t>
            </a:r>
            <a:endParaRPr lang="en-US"/>
          </a:p>
        </p:txBody>
      </p:sp>
      <p:sp>
        <p:nvSpPr>
          <p:cNvPr id="18" name="Espace réservé de la date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BA3916-A1FD-4E50-965D-1CE38A8FF0CF}"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Espace réservé du pied de page 7"/>
          <p:cNvSpPr>
            <a:spLocks noGrp="1"/>
          </p:cNvSpPr>
          <p:nvPr>
            <p:ph type="ftr" sz="quarter" idx="11"/>
          </p:nvPr>
        </p:nvSpPr>
        <p:spPr>
          <a:xfrm>
            <a:off x="304800" y="6410325"/>
            <a:ext cx="3581400" cy="365125"/>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20" name="Espace réservé du numéro de diapositive 8"/>
          <p:cNvSpPr>
            <a:spLocks noGrp="1"/>
          </p:cNvSpPr>
          <p:nvPr>
            <p:ph type="sldNum" sz="quarter" idx="12"/>
          </p:nvPr>
        </p:nvSpPr>
        <p:spPr>
          <a:xfrm>
            <a:off x="4343400" y="1042988"/>
            <a:ext cx="457200" cy="441325"/>
          </a:xfrm>
        </p:spPr>
        <p:txBody>
          <a:bodyPr/>
          <a:lstStyle>
            <a:lvl1pPr algn="ct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3B013E2-57E9-487A-9147-8CD5A43A89A5}"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29242143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70FD8D-F988-49A8-BADC-D3F32E036F65}"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 name="Espace réservé du pied de page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numéro de diapositive 4"/>
          <p:cNvSpPr>
            <a:spLocks noGrp="1"/>
          </p:cNvSpPr>
          <p:nvPr>
            <p:ph type="sldNum" sz="quarter" idx="12"/>
          </p:nvPr>
        </p:nvSpPr>
        <p:spPr>
          <a:xfrm>
            <a:off x="4343400" y="10366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C9B4ECA-7384-44EC-88D0-1CEB428BE2E6}"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163809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3" name="Rectangle 20"/>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4"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5"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Espace réservé de la date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235F71-0C69-4010-97E4-18D3E50ED23F}"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9" name="Espace réservé du pied de page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0" name="Espace réservé du numéro de diapositive 3"/>
          <p:cNvSpPr>
            <a:spLocks noGrp="1"/>
          </p:cNvSpPr>
          <p:nvPr>
            <p:ph type="sldNum" sz="quarter" idx="12"/>
          </p:nvPr>
        </p:nvSpPr>
        <p:spPr>
          <a:xfrm>
            <a:off x="4267200" y="6324600"/>
            <a:ext cx="609600" cy="441325"/>
          </a:xfrm>
        </p:spPr>
        <p:txBody>
          <a:bodyPr/>
          <a:lstStyle>
            <a:lvl1pPr fontAlgn="base">
              <a:spcBef>
                <a:spcPct val="0"/>
              </a:spcBef>
              <a:spcAft>
                <a:spcPct val="0"/>
              </a:spcAft>
              <a:defRPr>
                <a:solidFill>
                  <a:srgbClr val="FFFFFF"/>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4534365-FE42-42B9-A88A-AEEAF4BD26DD}" type="slidenum">
              <a:rPr kumimoji="0" lang="fr-BE" sz="16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692918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7"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8" name="Rectangle 24"/>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9" name="Rectangle 25"/>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fr-FR" smtClean="0"/>
              <a:t>Modifiez le style du titre</a:t>
            </a:r>
            <a:endParaRPr lang="en-US"/>
          </a:p>
        </p:txBody>
      </p:sp>
      <p:sp>
        <p:nvSpPr>
          <p:cNvPr id="3" name="Espace réservé du texte 2"/>
          <p:cNvSpPr>
            <a:spLocks noGrp="1"/>
          </p:cNvSpPr>
          <p:nvPr>
            <p:ph type="body" idx="2"/>
          </p:nvPr>
        </p:nvSpPr>
        <p:spPr>
          <a:xfrm>
            <a:off x="381000" y="1981204"/>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20" name="Espace réservé du contenu 19"/>
          <p:cNvSpPr>
            <a:spLocks noGrp="1"/>
          </p:cNvSpPr>
          <p:nvPr>
            <p:ph sz="quarter" idx="1"/>
          </p:nvPr>
        </p:nvSpPr>
        <p:spPr>
          <a:xfrm>
            <a:off x="3124200" y="685800"/>
            <a:ext cx="5638800" cy="5410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6" name="Espace réservé du numéro de diapositive 6"/>
          <p:cNvSpPr>
            <a:spLocks noGrp="1"/>
          </p:cNvSpPr>
          <p:nvPr>
            <p:ph type="sldNum" sz="quarter" idx="10"/>
          </p:nvPr>
        </p:nvSpPr>
        <p:spPr>
          <a:xfrm>
            <a:off x="1371600" y="31273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789F966-8DED-47EA-98DD-15FE43810D9F}"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7B2332-1EB7-4DE2-8826-D74CCB9C948F}"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p:cNvSpPr>
            <a:spLocks noGrp="1"/>
          </p:cNvSpPr>
          <p:nvPr>
            <p:ph type="ftr" sz="quarter" idx="12"/>
          </p:nvPr>
        </p:nvSpPr>
        <p:spPr>
          <a:xfrm>
            <a:off x="301625" y="6410325"/>
            <a:ext cx="3382963"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82830557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7"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8" name="Rectangle 24"/>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9" name="Rectangle 25"/>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fr-FR" smtClean="0"/>
              <a:t>Modifiez le style du titre</a:t>
            </a:r>
            <a:endParaRPr lang="en-US"/>
          </a:p>
        </p:txBody>
      </p:sp>
      <p:sp>
        <p:nvSpPr>
          <p:cNvPr id="3" name="Espace réservé pour une image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fr-FR" smtClean="0"/>
              <a:t>Modifiez les styles du texte du masque</a:t>
            </a:r>
          </a:p>
        </p:txBody>
      </p:sp>
      <p:sp>
        <p:nvSpPr>
          <p:cNvPr id="16" name="Espace réservé du numéro de diapositive 6"/>
          <p:cNvSpPr>
            <a:spLocks noGrp="1"/>
          </p:cNvSpPr>
          <p:nvPr>
            <p:ph type="sldNum" sz="quarter" idx="10"/>
          </p:nvPr>
        </p:nvSpPr>
        <p:spPr>
          <a:xfrm>
            <a:off x="1371600" y="3127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077097B-FBDB-4152-A5DC-69598F7A7A0B}"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p:cNvSpPr>
            <a:spLocks noGrp="1"/>
          </p:cNvSpPr>
          <p:nvPr>
            <p:ph type="dt" sz="half" idx="11"/>
          </p:nvPr>
        </p:nvSpPr>
        <p:spPr>
          <a:xfrm>
            <a:off x="5788025" y="6405563"/>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FADB4D-CD32-4E88-9F0B-4CE39997B2BF}"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p:cNvSpPr>
            <a:spLocks noGrp="1"/>
          </p:cNvSpPr>
          <p:nvPr>
            <p:ph type="ftr" sz="quarter" idx="12"/>
          </p:nvPr>
        </p:nvSpPr>
        <p:spPr>
          <a:xfrm>
            <a:off x="301625" y="6410325"/>
            <a:ext cx="3584575"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62077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a:defRPr/>
            </a:pPr>
            <a:fld id="{FA872747-7571-44CC-BFF9-8610D2AEB986}" type="datetime1">
              <a:rPr lang="fr-FR" smtClean="0"/>
              <a:pPr>
                <a:defRPr/>
              </a:pPr>
              <a:t>26/10/2023</a:t>
            </a:fld>
            <a:endParaRPr lang="fr-FR"/>
          </a:p>
        </p:txBody>
      </p:sp>
      <p:sp>
        <p:nvSpPr>
          <p:cNvPr id="5" name="Espace réservé du numéro de diapositive 8"/>
          <p:cNvSpPr>
            <a:spLocks noGrp="1"/>
          </p:cNvSpPr>
          <p:nvPr>
            <p:ph type="sldNum" sz="quarter" idx="11"/>
          </p:nvPr>
        </p:nvSpPr>
        <p:spPr/>
        <p:txBody>
          <a:bodyPr rtlCol="0"/>
          <a:lstStyle>
            <a:lvl1pPr>
              <a:defRPr/>
            </a:lvl1pPr>
          </a:lstStyle>
          <a:p>
            <a:pPr>
              <a:defRPr/>
            </a:pPr>
            <a:fld id="{3C037D74-6CB4-495A-A80D-50A605D92923}" type="slidenum">
              <a:rPr lang="fr-FR"/>
              <a:pPr>
                <a:defRPr/>
              </a:pPr>
              <a:t>‹N°›</a:t>
            </a:fld>
            <a:endParaRPr lang="fr-FR"/>
          </a:p>
        </p:txBody>
      </p:sp>
      <p:sp>
        <p:nvSpPr>
          <p:cNvPr id="6" name="Espace réservé du pied de page 9"/>
          <p:cNvSpPr>
            <a:spLocks noGrp="1"/>
          </p:cNvSpPr>
          <p:nvPr>
            <p:ph type="ftr" sz="quarter" idx="12"/>
          </p:nvPr>
        </p:nvSpPr>
        <p:spPr/>
        <p:txBody>
          <a:bodyPr rtlCol="0"/>
          <a:lstStyle>
            <a:lvl1pPr>
              <a:defRPr/>
            </a:lvl1pPr>
          </a:lstStyle>
          <a:p>
            <a:pPr>
              <a:defRPr/>
            </a:pPr>
            <a:endParaRPr lang="fr-FR"/>
          </a:p>
        </p:txBody>
      </p:sp>
    </p:spTree>
    <p:extLst>
      <p:ext uri="{BB962C8B-B14F-4D97-AF65-F5344CB8AC3E}">
        <p14:creationId xmlns:p14="http://schemas.microsoft.com/office/powerpoint/2010/main" val="1535792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216011-CD70-442E-A7F7-F1B30A2174D4}"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6401662-4FCD-4FB0-856E-B874589ED12F}"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79117687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5" name="Rectangle 20"/>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6" name="Rectangle 23"/>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7"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Ellipse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Ellipse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2" name="Titre vertical 1"/>
          <p:cNvSpPr>
            <a:spLocks noGrp="1"/>
          </p:cNvSpPr>
          <p:nvPr>
            <p:ph type="title" orient="vert"/>
          </p:nvPr>
        </p:nvSpPr>
        <p:spPr>
          <a:xfrm>
            <a:off x="7391400" y="304805"/>
            <a:ext cx="1447800" cy="5851525"/>
          </a:xfrm>
        </p:spPr>
        <p:txBody>
          <a:bodyPr vert="eaVert"/>
          <a:lstStyle/>
          <a:p>
            <a:r>
              <a:rPr lang="fr-FR" smtClean="0"/>
              <a:t>Modifiez le style du titre</a:t>
            </a:r>
            <a:endParaRPr lang="en-US"/>
          </a:p>
        </p:txBody>
      </p:sp>
      <p:sp>
        <p:nvSpPr>
          <p:cNvPr id="13" name="Espace réservé du numéro de diapositive 5"/>
          <p:cNvSpPr>
            <a:spLocks noGrp="1"/>
          </p:cNvSpPr>
          <p:nvPr>
            <p:ph type="sldNum" sz="quarter" idx="10"/>
          </p:nvPr>
        </p:nvSpPr>
        <p:spPr>
          <a:xfrm>
            <a:off x="6915150" y="3009900"/>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A17CE880-D2F4-403C-90A5-6D574C44FCE5}"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4" name="Espace réservé de la date 3"/>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599697-7889-4084-AF4F-5AAA3224010B}"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5" name="Espace réservé du pied de page 4"/>
          <p:cNvSpPr>
            <a:spLocks noGrp="1"/>
          </p:cNvSpPr>
          <p:nvPr>
            <p:ph type="ftr" sz="quarter" idx="12"/>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412867470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3ABD5-4860-4B6C-A5FC-9E56E3C7ECA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A343E6-55E6-419A-A0F1-E9D53960D1AB}"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28081614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872747-7571-44CC-BFF9-8610D2AEB98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numéro de diapositive 8"/>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pied de page 9"/>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3707046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6DFAF-0D6C-4B03-9E86-CCE95424AD51}" type="datetime1">
              <a:rPr kumimoji="0" lang="fr-FR" sz="1200" b="0" i="0" u="none" strike="noStrike" kern="1200" cap="none" spc="0" normalizeH="0" baseline="0" noProof="0" smtClean="0">
                <a:ln>
                  <a:noFill/>
                </a:ln>
                <a:solidFill>
                  <a:srgbClr val="EDF3AE"/>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69D693-71C1-48E2-A876-E6553C16B317}"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10256461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CDA971-7C6D-4AB8-B7B5-1CFF6D352AF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75115EA-CD7C-4C4D-9E8F-9A6CB548B62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354586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6E517-18B0-42A9-9B1C-4C05182764DE}"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8"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9"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11B2BAD-FB24-455D-B4B5-9814CCE915A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047746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B8C90-8973-46F4-81FF-9D5932772AC8}"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4"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859378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98FEA-0D27-4D1A-A7F1-45615635B450}"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2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2F37DE-ED34-48F1-A5C8-8F370E3D895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2"/>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105036510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BF0AA-B03E-45D0-AF39-86609609F523}"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17"/>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A0CFDEB-A48F-4017-BDD5-70230D77473C}"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0"/>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345521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a:defRPr/>
            </a:pPr>
            <a:fld id="{5B06DFAF-0D6C-4B03-9E86-CCE95424AD51}" type="datetime1">
              <a:rPr lang="fr-FR" smtClean="0"/>
              <a:pPr>
                <a:defRPr/>
              </a:pPr>
              <a:t>26/10/2023</a:t>
            </a:fld>
            <a:endParaRPr lang="fr-F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a:defRPr/>
            </a:pPr>
            <a:endParaRPr lang="fr-F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a:defRPr/>
            </a:pPr>
            <a:fld id="{0069D693-71C1-48E2-A876-E6553C16B317}" type="slidenum">
              <a:rPr lang="fr-FR"/>
              <a:pPr>
                <a:defRPr/>
              </a:pPr>
              <a:t>‹N°›</a:t>
            </a:fld>
            <a:endParaRPr lang="fr-FR"/>
          </a:p>
        </p:txBody>
      </p:sp>
    </p:spTree>
    <p:extLst>
      <p:ext uri="{BB962C8B-B14F-4D97-AF65-F5344CB8AC3E}">
        <p14:creationId xmlns:p14="http://schemas.microsoft.com/office/powerpoint/2010/main" val="349084384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0C16F1-67D5-4CB1-8397-8184FCD9828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B22FE5B-AFBB-41B4-A902-71DC756F319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645795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EFC6DD-B379-48C1-BFB2-FD208AAB733D}"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3881D23-B47E-4D5E-8845-76F5934EAAAE}"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759122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smtClean="0"/>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6F31DC-2CC5-4EF7-B685-3C1F51444073}"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1A7BF804-1121-4002-88C4-B6CC8E16B74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48111883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EDF677-FEB6-41F8-AC9D-B9713F89021D}"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numéro de diapositive 8"/>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29640F0-E29E-4A3E-B265-BA7376924DC9}"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pied de page 9"/>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3394040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smtClean="0"/>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739C47-5E1A-4A46-A171-E03A9103D20B}" type="datetimeFigureOut">
              <a:rPr kumimoji="0" lang="fr-FR" sz="1200" b="0" i="0" u="none" strike="noStrike" kern="1200" cap="none" spc="0" normalizeH="0" baseline="0" noProof="0">
                <a:ln>
                  <a:noFill/>
                </a:ln>
                <a:solidFill>
                  <a:srgbClr val="EDF3AE"/>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91DFFEE-8F02-401A-B738-7DCB3FA119D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465970077"/>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4F0D57-0770-46F3-B099-FD6B17E157B9}"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79C6242-225A-450D-B398-1E7A6839ECC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120442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57A19-20B9-4BD2-B473-5760481A6555}"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8"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9"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B25313E-7440-4D66-84C8-6FA312DEB27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147109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3AF711-7A5D-4052-B8FB-ED2C8345FA20}"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4"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FD98C4C-79AD-454E-8E82-8ADED1B04D9C}"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678064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06C020-3BCE-4E3E-BB47-954D6B31CA79}"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2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DFD3C70-C2CA-4899-AF09-0725113A6D35}"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2"/>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317477329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6319F3-C0AE-4FFA-8E83-A489978FD8DF}"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17"/>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D19CB63-02D2-4470-84D5-328A5FBD23B1}"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0"/>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14711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A7CDA971-7C6D-4AB8-B7B5-1CFF6D352AF6}" type="datetime1">
              <a:rPr lang="fr-FR" smtClean="0"/>
              <a:pPr>
                <a:defRPr/>
              </a:pPr>
              <a:t>26/10/2023</a:t>
            </a:fld>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675115EA-CD7C-4C4D-9E8F-9A6CB548B626}" type="slidenum">
              <a:rPr lang="fr-FR"/>
              <a:pPr>
                <a:defRPr/>
              </a:pPr>
              <a:t>‹N°›</a:t>
            </a:fld>
            <a:endParaRPr lang="fr-FR"/>
          </a:p>
        </p:txBody>
      </p:sp>
    </p:spTree>
    <p:extLst>
      <p:ext uri="{BB962C8B-B14F-4D97-AF65-F5344CB8AC3E}">
        <p14:creationId xmlns:p14="http://schemas.microsoft.com/office/powerpoint/2010/main" val="4121958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EF7EBD-5D18-46AB-ADD7-CF8019E300F2}"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D3E8C8C-7491-4487-A249-FDB478D705D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263959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AD7D0E-27EC-4337-A864-E867D26F675A}"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FCF9BF9-7ACB-4124-8A25-F1EDF34FF16E}"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00705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smtClean="0"/>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smtClean="0"/>
              <a:t>Modifiez les styles du texte du masque</a:t>
            </a:r>
          </a:p>
        </p:txBody>
      </p:sp>
      <p:sp>
        <p:nvSpPr>
          <p:cNvPr id="7" name="Espace réservé de la date 13"/>
          <p:cNvSpPr>
            <a:spLocks noGrp="1"/>
          </p:cNvSpPr>
          <p:nvPr>
            <p:ph type="dt" sz="half" idx="10"/>
          </p:nvPr>
        </p:nvSpPr>
        <p:spPr/>
        <p:txBody>
          <a:bodyPr/>
          <a:lstStyle>
            <a:lvl1pPr>
              <a:defRPr/>
            </a:lvl1pPr>
          </a:lstStyle>
          <a:p>
            <a:pPr>
              <a:defRPr/>
            </a:pPr>
            <a:fld id="{2C96E517-18B0-42A9-9B1C-4C05182764DE}" type="datetime1">
              <a:rPr lang="fr-FR" smtClean="0"/>
              <a:pPr>
                <a:defRPr/>
              </a:pPr>
              <a:t>26/10/2023</a:t>
            </a:fld>
            <a:endParaRPr lang="fr-FR"/>
          </a:p>
        </p:txBody>
      </p:sp>
      <p:sp>
        <p:nvSpPr>
          <p:cNvPr id="8" name="Espace réservé du pied de page 2"/>
          <p:cNvSpPr>
            <a:spLocks noGrp="1"/>
          </p:cNvSpPr>
          <p:nvPr>
            <p:ph type="ftr" sz="quarter" idx="11"/>
          </p:nvPr>
        </p:nvSpPr>
        <p:spPr/>
        <p:txBody>
          <a:bodyPr/>
          <a:lstStyle>
            <a:lvl1pPr>
              <a:defRPr/>
            </a:lvl1pPr>
          </a:lstStyle>
          <a:p>
            <a:pPr>
              <a:defRPr/>
            </a:pPr>
            <a:endParaRPr lang="fr-FR"/>
          </a:p>
        </p:txBody>
      </p:sp>
      <p:sp>
        <p:nvSpPr>
          <p:cNvPr id="9" name="Espace réservé du numéro de diapositive 22"/>
          <p:cNvSpPr>
            <a:spLocks noGrp="1"/>
          </p:cNvSpPr>
          <p:nvPr>
            <p:ph type="sldNum" sz="quarter" idx="12"/>
          </p:nvPr>
        </p:nvSpPr>
        <p:spPr/>
        <p:txBody>
          <a:bodyPr/>
          <a:lstStyle>
            <a:lvl1pPr>
              <a:defRPr/>
            </a:lvl1pPr>
          </a:lstStyle>
          <a:p>
            <a:pPr>
              <a:defRPr/>
            </a:pPr>
            <a:fld id="{511B2BAD-FB24-455D-B4B5-9814CCE915A4}" type="slidenum">
              <a:rPr lang="fr-FR"/>
              <a:pPr>
                <a:defRPr/>
              </a:pPr>
              <a:t>‹N°›</a:t>
            </a:fld>
            <a:endParaRPr lang="fr-FR"/>
          </a:p>
        </p:txBody>
      </p:sp>
    </p:spTree>
    <p:extLst>
      <p:ext uri="{BB962C8B-B14F-4D97-AF65-F5344CB8AC3E}">
        <p14:creationId xmlns:p14="http://schemas.microsoft.com/office/powerpoint/2010/main" val="2747579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fld id="{475B8C90-8973-46F4-81FF-9D5932772AC8}" type="datetime1">
              <a:rPr lang="fr-FR" smtClean="0"/>
              <a:pPr>
                <a:defRPr/>
              </a:pPr>
              <a:t>26/10/2023</a:t>
            </a:fld>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22"/>
          <p:cNvSpPr>
            <a:spLocks noGrp="1"/>
          </p:cNvSpPr>
          <p:nvPr>
            <p:ph type="sldNum" sz="quarter" idx="12"/>
          </p:nvPr>
        </p:nvSpPr>
        <p:spPr/>
        <p:txBody>
          <a:bodyPr/>
          <a:lstStyle>
            <a:lvl1pPr>
              <a:defRPr/>
            </a:lvl1pPr>
          </a:lstStyle>
          <a:p>
            <a:pPr>
              <a:defRPr/>
            </a:pPr>
            <a:fld id="{DB984F8C-6B2F-4A9A-A43E-8F0D83C117A8}" type="slidenum">
              <a:rPr lang="fr-FR"/>
              <a:pPr>
                <a:defRPr/>
              </a:pPr>
              <a:t>‹N°›</a:t>
            </a:fld>
            <a:endParaRPr lang="fr-FR"/>
          </a:p>
        </p:txBody>
      </p:sp>
    </p:spTree>
    <p:extLst>
      <p:ext uri="{BB962C8B-B14F-4D97-AF65-F5344CB8AC3E}">
        <p14:creationId xmlns:p14="http://schemas.microsoft.com/office/powerpoint/2010/main" val="30028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smtClean="0"/>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a:defRPr/>
            </a:pPr>
            <a:fld id="{84098FEA-0D27-4D1A-A7F1-45615635B450}" type="datetime1">
              <a:rPr lang="fr-FR" smtClean="0"/>
              <a:pPr>
                <a:defRPr/>
              </a:pPr>
              <a:t>26/10/2023</a:t>
            </a:fld>
            <a:endParaRPr lang="fr-FR"/>
          </a:p>
        </p:txBody>
      </p:sp>
      <p:sp>
        <p:nvSpPr>
          <p:cNvPr id="13" name="Espace réservé du numéro de diapositive 21"/>
          <p:cNvSpPr>
            <a:spLocks noGrp="1"/>
          </p:cNvSpPr>
          <p:nvPr>
            <p:ph type="sldNum" sz="quarter" idx="11"/>
          </p:nvPr>
        </p:nvSpPr>
        <p:spPr/>
        <p:txBody>
          <a:bodyPr rtlCol="0"/>
          <a:lstStyle>
            <a:lvl1pPr>
              <a:defRPr/>
            </a:lvl1pPr>
          </a:lstStyle>
          <a:p>
            <a:pPr>
              <a:defRPr/>
            </a:pPr>
            <a:fld id="{9B2F37DE-ED34-48F1-A5C8-8F370E3D8956}" type="slidenum">
              <a:rPr lang="fr-FR"/>
              <a:pPr>
                <a:defRPr/>
              </a:pPr>
              <a:t>‹N°›</a:t>
            </a:fld>
            <a:endParaRPr lang="fr-FR"/>
          </a:p>
        </p:txBody>
      </p:sp>
      <p:sp>
        <p:nvSpPr>
          <p:cNvPr id="14" name="Espace réservé du pied de page 22"/>
          <p:cNvSpPr>
            <a:spLocks noGrp="1"/>
          </p:cNvSpPr>
          <p:nvPr>
            <p:ph type="ftr" sz="quarter" idx="12"/>
          </p:nvPr>
        </p:nvSpPr>
        <p:spPr/>
        <p:txBody>
          <a:bodyPr rtlCol="0"/>
          <a:lstStyle>
            <a:lvl1pPr>
              <a:defRPr/>
            </a:lvl1pPr>
          </a:lstStyle>
          <a:p>
            <a:pPr>
              <a:defRPr/>
            </a:pPr>
            <a:endParaRPr lang="fr-FR"/>
          </a:p>
        </p:txBody>
      </p:sp>
    </p:spTree>
    <p:extLst>
      <p:ext uri="{BB962C8B-B14F-4D97-AF65-F5344CB8AC3E}">
        <p14:creationId xmlns:p14="http://schemas.microsoft.com/office/powerpoint/2010/main" val="408585633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smtClean="0"/>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a:defRPr/>
            </a:pPr>
            <a:fld id="{3B1BF0AA-B03E-45D0-AF39-86609609F523}" type="datetime1">
              <a:rPr lang="fr-FR" smtClean="0"/>
              <a:pPr>
                <a:defRPr/>
              </a:pPr>
              <a:t>26/10/2023</a:t>
            </a:fld>
            <a:endParaRPr lang="fr-FR"/>
          </a:p>
        </p:txBody>
      </p:sp>
      <p:sp>
        <p:nvSpPr>
          <p:cNvPr id="13" name="Espace réservé du numéro de diapositive 17"/>
          <p:cNvSpPr>
            <a:spLocks noGrp="1"/>
          </p:cNvSpPr>
          <p:nvPr>
            <p:ph type="sldNum" sz="quarter" idx="11"/>
          </p:nvPr>
        </p:nvSpPr>
        <p:spPr/>
        <p:txBody>
          <a:bodyPr rtlCol="0"/>
          <a:lstStyle>
            <a:lvl1pPr>
              <a:defRPr/>
            </a:lvl1pPr>
          </a:lstStyle>
          <a:p>
            <a:pPr>
              <a:defRPr/>
            </a:pPr>
            <a:fld id="{7A0CFDEB-A48F-4017-BDD5-70230D77473C}" type="slidenum">
              <a:rPr lang="fr-FR"/>
              <a:pPr>
                <a:defRPr/>
              </a:pPr>
              <a:t>‹N°›</a:t>
            </a:fld>
            <a:endParaRPr lang="fr-FR"/>
          </a:p>
        </p:txBody>
      </p:sp>
      <p:sp>
        <p:nvSpPr>
          <p:cNvPr id="14" name="Espace réservé du pied de page 20"/>
          <p:cNvSpPr>
            <a:spLocks noGrp="1"/>
          </p:cNvSpPr>
          <p:nvPr>
            <p:ph type="ftr" sz="quarter" idx="12"/>
          </p:nvPr>
        </p:nvSpPr>
        <p:spPr/>
        <p:txBody>
          <a:bodyPr rtlCol="0"/>
          <a:lstStyle>
            <a:lvl1pPr>
              <a:defRPr/>
            </a:lvl1pPr>
          </a:lstStyle>
          <a:p>
            <a:pPr>
              <a:defRPr/>
            </a:pPr>
            <a:endParaRPr lang="fr-FR"/>
          </a:p>
        </p:txBody>
      </p:sp>
    </p:spTree>
    <p:extLst>
      <p:ext uri="{BB962C8B-B14F-4D97-AF65-F5344CB8AC3E}">
        <p14:creationId xmlns:p14="http://schemas.microsoft.com/office/powerpoint/2010/main" val="371870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AB0C16F1-67D5-4CB1-8397-8184FCD98282}" type="datetime1">
              <a:rPr lang="fr-FR" smtClean="0"/>
              <a:pPr>
                <a:defRPr/>
              </a:pPr>
              <a:t>26/10/2023</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BB22FE5B-AFBB-41B4-A902-71DC756F3194}" type="slidenum">
              <a:rPr lang="fr-FR"/>
              <a:pPr>
                <a:defRPr/>
              </a:pPr>
              <a:t>‹N°›</a:t>
            </a:fld>
            <a:endParaRPr lang="fr-FR"/>
          </a:p>
        </p:txBody>
      </p:sp>
    </p:spTree>
    <p:extLst>
      <p:ext uri="{BB962C8B-B14F-4D97-AF65-F5344CB8AC3E}">
        <p14:creationId xmlns:p14="http://schemas.microsoft.com/office/powerpoint/2010/main" val="358054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fld id="{4401D57F-3509-41F1-AA64-3290B9865267}" type="datetime1">
              <a:rPr lang="fr-FR" smtClean="0"/>
              <a:pPr>
                <a:defRPr/>
              </a:pPr>
              <a:t>26/10/2023</a:t>
            </a:fld>
            <a:endParaRPr lang="fr-F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a:defRPr/>
            </a:pPr>
            <a:fld id="{5A7BE8EB-19C7-4361-8B7A-B30CA24508A0}" type="slidenum">
              <a:rPr lang="fr-FR"/>
              <a:pPr>
                <a:defRPr/>
              </a:pPr>
              <a:t>‹N°›</a:t>
            </a:fld>
            <a:endParaRPr lang="fr-FR"/>
          </a:p>
        </p:txBody>
      </p:sp>
    </p:spTree>
    <p:extLst>
      <p:ext uri="{BB962C8B-B14F-4D97-AF65-F5344CB8AC3E}">
        <p14:creationId xmlns:p14="http://schemas.microsoft.com/office/powerpoint/2010/main" val="151123144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2051"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2052"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2053"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smtClean="0">
              <a:ln>
                <a:noFill/>
              </a:ln>
              <a:solidFill>
                <a:srgbClr val="000000"/>
              </a:solidFill>
              <a:effectLst/>
              <a:uLnTx/>
              <a:uFillTx/>
              <a:latin typeface="Georgia" panose="02040502050405020303" pitchFamily="18" charset="0"/>
              <a:ea typeface="+mn-ea"/>
              <a:cs typeface="+mn-cs"/>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Espace réservé de la date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Georgi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70D42E-9E82-4DC0-A5B1-3BBE6F14F7F1}" type="datetime1">
              <a:rPr kumimoji="0" lang="fr-FR" sz="1400" b="0" i="0" u="none" strike="noStrike" kern="1200" cap="none" spc="0" normalizeH="0" baseline="0" noProof="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BE"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Espace réservé du pied de page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Georgia"/>
              <a:ea typeface="+mn-ea"/>
              <a:cs typeface="+mn-cs"/>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Ellipse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Ellipse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Espace réservé du numéro de diapositive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rgbClr val="8CADAE">
                    <a:shade val="75000"/>
                  </a:srgbClr>
                </a:solidFill>
                <a:latin typeface="Georgi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61B7713-9853-4989-9ED0-4849241F6711}" type="slidenum">
              <a:rPr kumimoji="0" lang="fr-BE" sz="1600" b="0" i="0" u="none" strike="noStrike" kern="1200" cap="none" spc="0" normalizeH="0" baseline="0" noProof="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062" name="Espace réservé du titre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fr-FR" smtClean="0"/>
              <a:t>Modifiez le style du titre</a:t>
            </a:r>
            <a:endParaRPr lang="en-US" altLang="fr-FR" smtClean="0"/>
          </a:p>
        </p:txBody>
      </p:sp>
      <p:sp>
        <p:nvSpPr>
          <p:cNvPr id="2063" name="Espace réservé du texte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altLang="fr-FR" smtClean="0"/>
          </a:p>
        </p:txBody>
      </p:sp>
    </p:spTree>
    <p:extLst>
      <p:ext uri="{BB962C8B-B14F-4D97-AF65-F5344CB8AC3E}">
        <p14:creationId xmlns:p14="http://schemas.microsoft.com/office/powerpoint/2010/main" val="233019523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dt="0"/>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anose="02040502050405020303" pitchFamily="18" charset="0"/>
        </a:defRPr>
      </a:lvl2pPr>
      <a:lvl3pPr algn="ctr" rtl="0" eaLnBrk="0" fontAlgn="base" hangingPunct="0">
        <a:spcBef>
          <a:spcPct val="0"/>
        </a:spcBef>
        <a:spcAft>
          <a:spcPct val="0"/>
        </a:spcAft>
        <a:defRPr sz="3300">
          <a:solidFill>
            <a:srgbClr val="7B9899"/>
          </a:solidFill>
          <a:latin typeface="Georgia" panose="02040502050405020303" pitchFamily="18" charset="0"/>
        </a:defRPr>
      </a:lvl3pPr>
      <a:lvl4pPr algn="ctr" rtl="0" eaLnBrk="0" fontAlgn="base" hangingPunct="0">
        <a:spcBef>
          <a:spcPct val="0"/>
        </a:spcBef>
        <a:spcAft>
          <a:spcPct val="0"/>
        </a:spcAft>
        <a:defRPr sz="3300">
          <a:solidFill>
            <a:srgbClr val="7B9899"/>
          </a:solidFill>
          <a:latin typeface="Georgia" panose="02040502050405020303" pitchFamily="18" charset="0"/>
        </a:defRPr>
      </a:lvl4pPr>
      <a:lvl5pPr algn="ctr" rtl="0" eaLnBrk="0" fontAlgn="base" hangingPunct="0">
        <a:spcBef>
          <a:spcPct val="0"/>
        </a:spcBef>
        <a:spcAft>
          <a:spcPct val="0"/>
        </a:spcAft>
        <a:defRPr sz="3300">
          <a:solidFill>
            <a:srgbClr val="7B9899"/>
          </a:solidFill>
          <a:latin typeface="Georgia" panose="02040502050405020303" pitchFamily="18" charset="0"/>
        </a:defRPr>
      </a:lvl5pPr>
      <a:lvl6pPr marL="457200" algn="ctr" rtl="0" fontAlgn="base">
        <a:spcBef>
          <a:spcPct val="0"/>
        </a:spcBef>
        <a:spcAft>
          <a:spcPct val="0"/>
        </a:spcAft>
        <a:defRPr sz="3300">
          <a:solidFill>
            <a:srgbClr val="7B9899"/>
          </a:solidFill>
          <a:latin typeface="Georgia" panose="02040502050405020303" pitchFamily="18" charset="0"/>
        </a:defRPr>
      </a:lvl6pPr>
      <a:lvl7pPr marL="914400" algn="ctr" rtl="0" fontAlgn="base">
        <a:spcBef>
          <a:spcPct val="0"/>
        </a:spcBef>
        <a:spcAft>
          <a:spcPct val="0"/>
        </a:spcAft>
        <a:defRPr sz="3300">
          <a:solidFill>
            <a:srgbClr val="7B9899"/>
          </a:solidFill>
          <a:latin typeface="Georgia" panose="02040502050405020303" pitchFamily="18" charset="0"/>
        </a:defRPr>
      </a:lvl7pPr>
      <a:lvl8pPr marL="1371600" algn="ctr" rtl="0" fontAlgn="base">
        <a:spcBef>
          <a:spcPct val="0"/>
        </a:spcBef>
        <a:spcAft>
          <a:spcPct val="0"/>
        </a:spcAft>
        <a:defRPr sz="3300">
          <a:solidFill>
            <a:srgbClr val="7B9899"/>
          </a:solidFill>
          <a:latin typeface="Georgia" panose="02040502050405020303" pitchFamily="18" charset="0"/>
        </a:defRPr>
      </a:lvl8pPr>
      <a:lvl9pPr marL="1828800" algn="ctr" rtl="0" fontAlgn="base">
        <a:spcBef>
          <a:spcPct val="0"/>
        </a:spcBef>
        <a:spcAft>
          <a:spcPct val="0"/>
        </a:spcAft>
        <a:defRPr sz="3300">
          <a:solidFill>
            <a:srgbClr val="7B9899"/>
          </a:solidFill>
          <a:latin typeface="Georgia" panose="02040502050405020303"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01D57F-3509-41F1-AA64-3290B9865267}"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A7BE8EB-19C7-4361-8B7A-B30CA24508A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6975307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smtClean="0"/>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B77C03-450F-4771-8E80-6223204C7CE4}" type="datetimeFigureOut">
              <a:rPr kumimoji="0" lang="fr-FR" sz="1200" b="0" i="0" u="none" strike="noStrike" kern="1200" cap="none" spc="0" normalizeH="0" baseline="0" noProof="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26/10/2023</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E2B1288-16E1-4080-85B5-64B07F35C47B}"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415063400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acebook.com/codes05/" TargetMode="External"/><Relationship Id="rId3" Type="http://schemas.openxmlformats.org/officeDocument/2006/relationships/slideLayout" Target="../slideLayouts/slideLayout17.xml"/><Relationship Id="rId7" Type="http://schemas.openxmlformats.org/officeDocument/2006/relationships/image" Target="../media/image3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https://twitter.com/codes_05?lang=fr" TargetMode="External"/><Relationship Id="rId11" Type="http://schemas.openxmlformats.org/officeDocument/2006/relationships/image" Target="../media/image32.png"/><Relationship Id="rId5" Type="http://schemas.openxmlformats.org/officeDocument/2006/relationships/image" Target="../media/image4.png"/><Relationship Id="rId10" Type="http://schemas.openxmlformats.org/officeDocument/2006/relationships/hyperlink" Target="https://www.codes05.org/" TargetMode="External"/><Relationship Id="rId4" Type="http://schemas.openxmlformats.org/officeDocument/2006/relationships/notesSlide" Target="../notesSlides/notesSlide10.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3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4.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4.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4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4.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46.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6.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8.xml"/><Relationship Id="rId5" Type="http://schemas.openxmlformats.org/officeDocument/2006/relationships/image" Target="../media/image47.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40.xml"/><Relationship Id="rId5" Type="http://schemas.openxmlformats.org/officeDocument/2006/relationships/image" Target="../media/image48.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41.xml"/><Relationship Id="rId5" Type="http://schemas.openxmlformats.org/officeDocument/2006/relationships/image" Target="../media/image49.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42.xml"/><Relationship Id="rId5" Type="http://schemas.openxmlformats.org/officeDocument/2006/relationships/image" Target="../media/image50.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43.xml"/><Relationship Id="rId5" Type="http://schemas.openxmlformats.org/officeDocument/2006/relationships/image" Target="../media/image5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8.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44.xml"/><Relationship Id="rId5" Type="http://schemas.openxmlformats.org/officeDocument/2006/relationships/image" Target="../media/image52.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45.xml"/><Relationship Id="rId5" Type="http://schemas.openxmlformats.org/officeDocument/2006/relationships/image" Target="../media/image53.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46.xml"/><Relationship Id="rId5" Type="http://schemas.openxmlformats.org/officeDocument/2006/relationships/image" Target="../media/image54.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47.xml"/><Relationship Id="rId5" Type="http://schemas.openxmlformats.org/officeDocument/2006/relationships/image" Target="../media/image5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48.xml"/><Relationship Id="rId5" Type="http://schemas.openxmlformats.org/officeDocument/2006/relationships/image" Target="../media/image56.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49.xml"/><Relationship Id="rId5" Type="http://schemas.openxmlformats.org/officeDocument/2006/relationships/image" Target="../media/image57.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image" Target="../media/image58.png"/><Relationship Id="rId5" Type="http://schemas.openxmlformats.org/officeDocument/2006/relationships/hyperlink" Target="https://www.youtube.com/watch?v=L76E8JEdlAM" TargetMode="Externa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51.xml"/><Relationship Id="rId5" Type="http://schemas.openxmlformats.org/officeDocument/2006/relationships/image" Target="../media/image48.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52.xml"/><Relationship Id="rId5" Type="http://schemas.openxmlformats.org/officeDocument/2006/relationships/image" Target="../media/image59.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5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hyperlink" Target="https://www.bib-bop.org/"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54.xml"/><Relationship Id="rId5" Type="http://schemas.openxmlformats.org/officeDocument/2006/relationships/image" Target="../media/image48.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55.xml"/><Relationship Id="rId5" Type="http://schemas.openxmlformats.org/officeDocument/2006/relationships/image" Target="../media/image62.gif"/><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56.xml"/><Relationship Id="rId5" Type="http://schemas.openxmlformats.org/officeDocument/2006/relationships/image" Target="../media/image63.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5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58.xml"/><Relationship Id="rId5" Type="http://schemas.openxmlformats.org/officeDocument/2006/relationships/image" Target="../media/image48.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59.xml"/><Relationship Id="rId5" Type="http://schemas.openxmlformats.org/officeDocument/2006/relationships/image" Target="../media/image66.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6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61.xml"/><Relationship Id="rId5" Type="http://schemas.openxmlformats.org/officeDocument/2006/relationships/image" Target="../media/image48.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slideLayout" Target="../slideLayouts/slideLayout33.xm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4.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notesSlide" Target="../notesSlides/notesSlide58.xml"/><Relationship Id="rId9" Type="http://schemas.openxmlformats.org/officeDocument/2006/relationships/image" Target="../media/image72.png"/><Relationship Id="rId1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64.xml"/><Relationship Id="rId5" Type="http://schemas.openxmlformats.org/officeDocument/2006/relationships/image" Target="../media/image7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6.xml"/><Relationship Id="rId7"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21.jpeg"/><Relationship Id="rId4" Type="http://schemas.openxmlformats.org/officeDocument/2006/relationships/image" Target="../media/image8.jpeg"/><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65.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66.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7.xml"/><Relationship Id="rId1" Type="http://schemas.openxmlformats.org/officeDocument/2006/relationships/tags" Target="../tags/tag67.xml"/><Relationship Id="rId6" Type="http://schemas.openxmlformats.org/officeDocument/2006/relationships/image" Target="../media/image80.png"/><Relationship Id="rId5" Type="http://schemas.openxmlformats.org/officeDocument/2006/relationships/hyperlink" Target="https://www.bib-bop.org/" TargetMode="Externa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7.xml"/><Relationship Id="rId1" Type="http://schemas.openxmlformats.org/officeDocument/2006/relationships/tags" Target="../tags/tag68.xml"/><Relationship Id="rId6" Type="http://schemas.openxmlformats.org/officeDocument/2006/relationships/image" Target="../media/image81.png"/><Relationship Id="rId5" Type="http://schemas.openxmlformats.org/officeDocument/2006/relationships/hyperlink" Target="https://www.oscarsante.org/provence-alpes-cote-d-azur" TargetMode="Externa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7.xml"/><Relationship Id="rId1" Type="http://schemas.openxmlformats.org/officeDocument/2006/relationships/tags" Target="../tags/tag69.xml"/><Relationship Id="rId5" Type="http://schemas.openxmlformats.org/officeDocument/2006/relationships/image" Target="../media/image82.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7.xml"/><Relationship Id="rId1" Type="http://schemas.openxmlformats.org/officeDocument/2006/relationships/tags" Target="../tags/tag70.xml"/><Relationship Id="rId5" Type="http://schemas.openxmlformats.org/officeDocument/2006/relationships/image" Target="../media/image83.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7.xml"/><Relationship Id="rId1" Type="http://schemas.openxmlformats.org/officeDocument/2006/relationships/tags" Target="../tags/tag71.xml"/><Relationship Id="rId5" Type="http://schemas.openxmlformats.org/officeDocument/2006/relationships/image" Target="../media/image84.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85.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hyperlink" Target="https://fr.surveymonkey.com/r/evalformationCPS052023" TargetMode="External"/><Relationship Id="rId5" Type="http://schemas.openxmlformats.org/officeDocument/2006/relationships/image" Target="../media/image4.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notesSlide" Target="../notesSlides/notesSlide68.xml"/><Relationship Id="rId7" Type="http://schemas.openxmlformats.org/officeDocument/2006/relationships/hyperlink" Target="https://twitter.com/CoDES_05" TargetMode="External"/><Relationship Id="rId12" Type="http://schemas.openxmlformats.org/officeDocument/2006/relationships/image" Target="../media/image90.jpeg"/><Relationship Id="rId2" Type="http://schemas.openxmlformats.org/officeDocument/2006/relationships/slideLayout" Target="../slideLayouts/slideLayout6.xml"/><Relationship Id="rId1" Type="http://schemas.openxmlformats.org/officeDocument/2006/relationships/tags" Target="../tags/tag74.xml"/><Relationship Id="rId6" Type="http://schemas.openxmlformats.org/officeDocument/2006/relationships/image" Target="../media/image87.jpeg"/><Relationship Id="rId11" Type="http://schemas.openxmlformats.org/officeDocument/2006/relationships/hyperlink" Target="https://www.codes05.org/" TargetMode="External"/><Relationship Id="rId5" Type="http://schemas.openxmlformats.org/officeDocument/2006/relationships/hyperlink" Target="https://www.facebook.com/codes05/" TargetMode="External"/><Relationship Id="rId10" Type="http://schemas.openxmlformats.org/officeDocument/2006/relationships/image" Target="../media/image89.png"/><Relationship Id="rId4" Type="http://schemas.openxmlformats.org/officeDocument/2006/relationships/image" Target="../media/image86.jpeg"/><Relationship Id="rId9" Type="http://schemas.openxmlformats.org/officeDocument/2006/relationships/hyperlink" Target="https://www.instagram.com/codes_05/"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hyperlink" Target="https://www.codes05.org/difenligne/"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hyperlink" Target="https://www.codes05.org/actualites/dernieres-actualites/catalogue-des-formations-2021" TargetMode="Externa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8.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hyperlink" Target="https://www.codes05.org/presentation/rapports-dactivites-du-codes-05" TargetMode="External"/><Relationship Id="rId3" Type="http://schemas.openxmlformats.org/officeDocument/2006/relationships/notesSlide" Target="../notesSlides/notesSlide9.xml"/><Relationship Id="rId7"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idx="4294967295"/>
            <p:custDataLst>
              <p:tags r:id="rId2"/>
            </p:custDataLst>
          </p:nvPr>
        </p:nvSpPr>
        <p:spPr>
          <a:xfrm>
            <a:off x="179388" y="260350"/>
            <a:ext cx="8873245" cy="5564188"/>
          </a:xfrm>
        </p:spPr>
        <p:txBody>
          <a:bodyPr wrap="square" lIns="91440" tIns="45720" rIns="91440" bIns="45720" numCol="1" anchor="ctr" anchorCtr="0" compatLnSpc="1">
            <a:prstTxWarp prst="textNoShape">
              <a:avLst/>
            </a:prstTxWarp>
            <a:normAutofit/>
          </a:bodyPr>
          <a:lstStyle/>
          <a:p>
            <a:pPr algn="ctr" eaLnBrk="1" hangingPunct="1">
              <a:lnSpc>
                <a:spcPct val="125000"/>
              </a:lnSpc>
              <a:defRPr/>
            </a:pPr>
            <a:r>
              <a:rPr lang="fr-FR" sz="3200" b="1" cap="none" dirty="0" smtClean="0">
                <a:solidFill>
                  <a:schemeClr val="accent1"/>
                </a:solidFill>
                <a:latin typeface="Calibri" pitchFamily="34" charset="0"/>
              </a:rPr>
              <a:t/>
            </a:r>
            <a:br>
              <a:rPr lang="fr-FR" sz="3200" b="1" cap="none" dirty="0" smtClean="0">
                <a:solidFill>
                  <a:schemeClr val="accent1"/>
                </a:solidFill>
                <a:latin typeface="Calibri" pitchFamily="34" charset="0"/>
              </a:rPr>
            </a:br>
            <a:r>
              <a:rPr lang="fr-FR" sz="3200" b="1" cap="none" dirty="0">
                <a:solidFill>
                  <a:schemeClr val="accent1"/>
                </a:solidFill>
                <a:latin typeface="Calibri" pitchFamily="34" charset="0"/>
              </a:rPr>
              <a:t/>
            </a:r>
            <a:br>
              <a:rPr lang="fr-FR" sz="3200" b="1" cap="none" dirty="0">
                <a:solidFill>
                  <a:schemeClr val="accent1"/>
                </a:solidFill>
                <a:latin typeface="Calibri" pitchFamily="34" charset="0"/>
              </a:rPr>
            </a:br>
            <a:r>
              <a:rPr lang="fr-FR" sz="3200" b="1" cap="none" dirty="0" smtClean="0">
                <a:solidFill>
                  <a:schemeClr val="accent1"/>
                </a:solidFill>
                <a:latin typeface="Calibri" pitchFamily="34" charset="0"/>
              </a:rPr>
              <a:t>Renforcer les compétences psychosociales</a:t>
            </a:r>
            <a:br>
              <a:rPr lang="fr-FR" sz="3200" b="1" cap="none" dirty="0" smtClean="0">
                <a:solidFill>
                  <a:schemeClr val="accent1"/>
                </a:solidFill>
                <a:latin typeface="Calibri" pitchFamily="34" charset="0"/>
              </a:rPr>
            </a:br>
            <a:r>
              <a:rPr lang="fr-FR" sz="2400" b="1" i="1" cap="none" dirty="0" smtClean="0">
                <a:solidFill>
                  <a:schemeClr val="tx1"/>
                </a:solidFill>
                <a:effectLst>
                  <a:outerShdw blurRad="38100" dist="38100" dir="2700000" algn="tl">
                    <a:srgbClr val="C0C0C0"/>
                  </a:outerShdw>
                </a:effectLst>
                <a:latin typeface="Calibri" pitchFamily="34" charset="0"/>
              </a:rPr>
              <a:t/>
            </a:r>
            <a:br>
              <a:rPr lang="fr-FR" sz="2400" b="1" i="1" cap="none" dirty="0" smtClean="0">
                <a:solidFill>
                  <a:schemeClr val="tx1"/>
                </a:solidFill>
                <a:effectLst>
                  <a:outerShdw blurRad="38100" dist="38100" dir="2700000" algn="tl">
                    <a:srgbClr val="C0C0C0"/>
                  </a:outerShdw>
                </a:effectLst>
                <a:latin typeface="Calibri" pitchFamily="34" charset="0"/>
              </a:rPr>
            </a:br>
            <a:r>
              <a:rPr lang="fr-FR" sz="2400" b="1" i="1" cap="none" dirty="0" smtClean="0">
                <a:solidFill>
                  <a:schemeClr val="tx1"/>
                </a:solidFill>
                <a:effectLst>
                  <a:outerShdw blurRad="38100" dist="38100" dir="2700000" algn="tl">
                    <a:srgbClr val="C0C0C0"/>
                  </a:outerShdw>
                </a:effectLst>
                <a:latin typeface="Calibri" pitchFamily="34" charset="0"/>
              </a:rPr>
              <a:t> LUNDI </a:t>
            </a:r>
            <a:r>
              <a:rPr lang="fr-FR" sz="2400" b="1" i="1" cap="none" dirty="0" smtClean="0">
                <a:solidFill>
                  <a:schemeClr val="tx1"/>
                </a:solidFill>
                <a:effectLst>
                  <a:outerShdw blurRad="38100" dist="38100" dir="2700000" algn="tl">
                    <a:srgbClr val="C0C0C0"/>
                  </a:outerShdw>
                </a:effectLst>
                <a:latin typeface="Calibri" pitchFamily="34" charset="0"/>
              </a:rPr>
              <a:t>20, </a:t>
            </a:r>
            <a:r>
              <a:rPr lang="fr-FR" sz="2400" b="1" i="1" cap="none" dirty="0" smtClean="0">
                <a:solidFill>
                  <a:schemeClr val="tx1"/>
                </a:solidFill>
                <a:effectLst>
                  <a:outerShdw blurRad="38100" dist="38100" dir="2700000" algn="tl">
                    <a:srgbClr val="C0C0C0"/>
                  </a:outerShdw>
                </a:effectLst>
                <a:latin typeface="Calibri" pitchFamily="34" charset="0"/>
              </a:rPr>
              <a:t>MARDI </a:t>
            </a:r>
            <a:r>
              <a:rPr lang="fr-FR" sz="2400" b="1" i="1" cap="none" dirty="0" smtClean="0">
                <a:solidFill>
                  <a:schemeClr val="tx1"/>
                </a:solidFill>
                <a:effectLst>
                  <a:outerShdw blurRad="38100" dist="38100" dir="2700000" algn="tl">
                    <a:srgbClr val="C0C0C0"/>
                  </a:outerShdw>
                </a:effectLst>
                <a:latin typeface="Calibri" pitchFamily="34" charset="0"/>
              </a:rPr>
              <a:t>21, </a:t>
            </a:r>
            <a:r>
              <a:rPr lang="fr-FR" sz="2400" b="1" i="1" cap="none" dirty="0" smtClean="0">
                <a:solidFill>
                  <a:schemeClr val="tx1"/>
                </a:solidFill>
                <a:effectLst>
                  <a:outerShdw blurRad="38100" dist="38100" dir="2700000" algn="tl">
                    <a:srgbClr val="C0C0C0"/>
                  </a:outerShdw>
                </a:effectLst>
                <a:latin typeface="Calibri" pitchFamily="34" charset="0"/>
              </a:rPr>
              <a:t>ET JEUDI </a:t>
            </a:r>
            <a:r>
              <a:rPr lang="fr-FR" sz="2400" b="1" i="1" cap="none" dirty="0" smtClean="0">
                <a:solidFill>
                  <a:schemeClr val="tx1"/>
                </a:solidFill>
                <a:effectLst>
                  <a:outerShdw blurRad="38100" dist="38100" dir="2700000" algn="tl">
                    <a:srgbClr val="C0C0C0"/>
                  </a:outerShdw>
                </a:effectLst>
                <a:latin typeface="Calibri" pitchFamily="34" charset="0"/>
              </a:rPr>
              <a:t>23 </a:t>
            </a:r>
            <a:r>
              <a:rPr lang="fr-FR" sz="2400" b="1" i="1" cap="none" dirty="0" smtClean="0">
                <a:solidFill>
                  <a:schemeClr val="tx1"/>
                </a:solidFill>
                <a:effectLst>
                  <a:outerShdw blurRad="38100" dist="38100" dir="2700000" algn="tl">
                    <a:srgbClr val="C0C0C0"/>
                  </a:outerShdw>
                </a:effectLst>
                <a:latin typeface="Calibri" pitchFamily="34" charset="0"/>
              </a:rPr>
              <a:t>NOVEMBRE </a:t>
            </a:r>
            <a:r>
              <a:rPr lang="fr-FR" sz="2400" b="1" i="1" cap="none" dirty="0" smtClean="0">
                <a:solidFill>
                  <a:schemeClr val="tx1"/>
                </a:solidFill>
                <a:effectLst>
                  <a:outerShdw blurRad="38100" dist="38100" dir="2700000" algn="tl">
                    <a:srgbClr val="C0C0C0"/>
                  </a:outerShdw>
                </a:effectLst>
                <a:latin typeface="Calibri" pitchFamily="34" charset="0"/>
              </a:rPr>
              <a:t>2023</a:t>
            </a:r>
            <a:r>
              <a:rPr lang="fr-FR" sz="2400" b="1" i="1" cap="none" dirty="0" smtClean="0">
                <a:solidFill>
                  <a:schemeClr val="tx1"/>
                </a:solidFill>
                <a:effectLst>
                  <a:outerShdw blurRad="38100" dist="38100" dir="2700000" algn="tl">
                    <a:srgbClr val="C0C0C0"/>
                  </a:outerShdw>
                </a:effectLst>
                <a:latin typeface="Calibri" pitchFamily="34" charset="0"/>
              </a:rPr>
              <a:t/>
            </a:r>
            <a:br>
              <a:rPr lang="fr-FR" sz="2400" b="1" i="1" cap="none" dirty="0" smtClean="0">
                <a:solidFill>
                  <a:schemeClr val="tx1"/>
                </a:solidFill>
                <a:effectLst>
                  <a:outerShdw blurRad="38100" dist="38100" dir="2700000" algn="tl">
                    <a:srgbClr val="C0C0C0"/>
                  </a:outerShdw>
                </a:effectLst>
                <a:latin typeface="Calibri" pitchFamily="34" charset="0"/>
              </a:rPr>
            </a:br>
            <a:r>
              <a:rPr lang="fr-FR" sz="2400" b="1" i="1" cap="none" dirty="0">
                <a:solidFill>
                  <a:schemeClr val="tx1"/>
                </a:solidFill>
                <a:effectLst>
                  <a:outerShdw blurRad="38100" dist="38100" dir="2700000" algn="tl">
                    <a:srgbClr val="C0C0C0"/>
                  </a:outerShdw>
                </a:effectLst>
                <a:latin typeface="Calibri" pitchFamily="34" charset="0"/>
              </a:rPr>
              <a:t/>
            </a:r>
            <a:br>
              <a:rPr lang="fr-FR" sz="2400" b="1" i="1" cap="none" dirty="0">
                <a:solidFill>
                  <a:schemeClr val="tx1"/>
                </a:solidFill>
                <a:effectLst>
                  <a:outerShdw blurRad="38100" dist="38100" dir="2700000" algn="tl">
                    <a:srgbClr val="C0C0C0"/>
                  </a:outerShdw>
                </a:effectLst>
                <a:latin typeface="Calibri" pitchFamily="34" charset="0"/>
              </a:rPr>
            </a:br>
            <a:r>
              <a:rPr lang="fr-FR" sz="2400" b="1" i="1" cap="none" dirty="0" smtClean="0">
                <a:solidFill>
                  <a:schemeClr val="tx1"/>
                </a:solidFill>
                <a:effectLst>
                  <a:outerShdw blurRad="38100" dist="38100" dir="2700000" algn="tl">
                    <a:srgbClr val="C0C0C0"/>
                  </a:outerShdw>
                </a:effectLst>
                <a:latin typeface="Calibri" pitchFamily="34" charset="0"/>
              </a:rPr>
              <a:t/>
            </a:r>
            <a:br>
              <a:rPr lang="fr-FR" sz="2400" b="1" i="1" cap="none" dirty="0" smtClean="0">
                <a:solidFill>
                  <a:schemeClr val="tx1"/>
                </a:solidFill>
                <a:effectLst>
                  <a:outerShdw blurRad="38100" dist="38100" dir="2700000" algn="tl">
                    <a:srgbClr val="C0C0C0"/>
                  </a:outerShdw>
                </a:effectLst>
                <a:latin typeface="Calibri" pitchFamily="34" charset="0"/>
              </a:rPr>
            </a:br>
            <a:r>
              <a:rPr lang="fr-FR" sz="2400" i="1" cap="none" dirty="0" smtClean="0">
                <a:solidFill>
                  <a:schemeClr val="tx1"/>
                </a:solidFill>
                <a:effectLst>
                  <a:outerShdw blurRad="38100" dist="38100" dir="2700000" algn="tl">
                    <a:srgbClr val="C0C0C0"/>
                  </a:outerShdw>
                </a:effectLst>
                <a:latin typeface="Calibri" pitchFamily="34" charset="0"/>
              </a:rPr>
              <a:t/>
            </a:r>
            <a:br>
              <a:rPr lang="fr-FR" sz="2400" i="1" cap="none" dirty="0" smtClean="0">
                <a:solidFill>
                  <a:schemeClr val="tx1"/>
                </a:solidFill>
                <a:effectLst>
                  <a:outerShdw blurRad="38100" dist="38100" dir="2700000" algn="tl">
                    <a:srgbClr val="C0C0C0"/>
                  </a:outerShdw>
                </a:effectLst>
                <a:latin typeface="Calibri" pitchFamily="34" charset="0"/>
              </a:rPr>
            </a:br>
            <a:r>
              <a:rPr lang="fr-FR" sz="1200" cap="none" dirty="0" smtClean="0">
                <a:solidFill>
                  <a:srgbClr val="003300"/>
                </a:solidFill>
                <a:effectLst>
                  <a:outerShdw blurRad="38100" dist="38100" dir="2700000" algn="tl">
                    <a:srgbClr val="C0C0C0"/>
                  </a:outerShdw>
                </a:effectLst>
                <a:latin typeface="Calibri" pitchFamily="34" charset="0"/>
              </a:rPr>
              <a:t/>
            </a:r>
            <a:br>
              <a:rPr lang="fr-FR" sz="1200" cap="none" dirty="0" smtClean="0">
                <a:solidFill>
                  <a:srgbClr val="003300"/>
                </a:solidFill>
                <a:effectLst>
                  <a:outerShdw blurRad="38100" dist="38100" dir="2700000" algn="tl">
                    <a:srgbClr val="C0C0C0"/>
                  </a:outerShdw>
                </a:effectLst>
                <a:latin typeface="Calibri" pitchFamily="34" charset="0"/>
              </a:rPr>
            </a:br>
            <a:endParaRPr lang="fr-FR" sz="1200" cap="none" dirty="0" smtClean="0">
              <a:solidFill>
                <a:srgbClr val="003300"/>
              </a:solidFill>
              <a:effectLst>
                <a:outerShdw blurRad="38100" dist="38100" dir="2700000" algn="tl">
                  <a:srgbClr val="C0C0C0"/>
                </a:outerShdw>
              </a:effectLst>
              <a:latin typeface="Calibri" pitchFamily="34" charset="0"/>
            </a:endParaRPr>
          </a:p>
        </p:txBody>
      </p:sp>
      <p:pic>
        <p:nvPicPr>
          <p:cNvPr id="25603"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A343E6-55E6-419A-A0F1-E9D53960D1AB}"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026" name="Picture 2" descr="Résultat de recherche d'images pour &quot;ars paca&quot;"/>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26541"/>
            <a:ext cx="1384289" cy="109820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12"/>
          <p:cNvCxnSpPr/>
          <p:nvPr/>
        </p:nvCxnSpPr>
        <p:spPr>
          <a:xfrm flipV="1">
            <a:off x="1811313" y="14273213"/>
            <a:ext cx="747712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8"/>
          <p:cNvSpPr>
            <a:spLocks noChangeArrowheads="1"/>
          </p:cNvSpPr>
          <p:nvPr/>
        </p:nvSpPr>
        <p:spPr bwMode="auto">
          <a:xfrm>
            <a:off x="1763688" y="4910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9" name="Imag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10041" y="4077072"/>
            <a:ext cx="5510249" cy="2664296"/>
          </a:xfrm>
          <a:prstGeom prst="rect">
            <a:avLst/>
          </a:prstGeom>
        </p:spPr>
      </p:pic>
    </p:spTree>
    <p:custDataLst>
      <p:tags r:id="rId1"/>
    </p:custDataLst>
    <p:extLst>
      <p:ext uri="{BB962C8B-B14F-4D97-AF65-F5344CB8AC3E}">
        <p14:creationId xmlns:p14="http://schemas.microsoft.com/office/powerpoint/2010/main" val="250915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custDataLst>
              <p:tags r:id="rId2"/>
            </p:custDataLst>
          </p:nvPr>
        </p:nvSpPr>
        <p:spPr>
          <a:xfrm>
            <a:off x="1065213" y="341313"/>
            <a:ext cx="7467600" cy="639762"/>
          </a:xfrm>
        </p:spPr>
        <p:txBody>
          <a:bodyPr/>
          <a:lstStyle/>
          <a:p>
            <a:pPr eaLnBrk="1" hangingPunct="1"/>
            <a:r>
              <a:rPr lang="fr-FR" altLang="fr-FR" sz="3200" b="1" smtClean="0">
                <a:solidFill>
                  <a:srgbClr val="00B050"/>
                </a:solidFill>
                <a:latin typeface="Calibri" panose="020F0502020204030204" pitchFamily="34" charset="0"/>
              </a:rPr>
              <a:t>COMMUNICATION…</a:t>
            </a:r>
            <a:endParaRPr lang="fr-FR" altLang="fr-FR" sz="3200" b="1" smtClean="0">
              <a:solidFill>
                <a:srgbClr val="0DB435"/>
              </a:solidFill>
              <a:latin typeface="Calibri" panose="020F0502020204030204" pitchFamily="34" charset="0"/>
            </a:endParaRPr>
          </a:p>
        </p:txBody>
      </p:sp>
      <p:pic>
        <p:nvPicPr>
          <p:cNvPr id="35843" name="Picture 2" descr="http://www.codes05.org/images/interface/logo_codes05.gif"/>
          <p:cNvPicPr>
            <a:picLocks noChangeAspect="1" noChangeArrowheads="1"/>
          </p:cNvPicPr>
          <p:nvPr/>
        </p:nvPicPr>
        <p:blipFill>
          <a:blip r:embed="rId5">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8B6D8F9-117B-4DB0-909C-C1A5341094F1}" type="slidenum">
              <a:rPr kumimoji="0" lang="fr-FR" altLang="fr-FR" sz="1400" b="1" i="0" u="none" strike="noStrike" kern="1200" cap="none" spc="0" normalizeH="0" baseline="0" noProof="0" smtClean="0">
                <a:ln>
                  <a:noFill/>
                </a:ln>
                <a:solidFill>
                  <a:srgbClr val="FFFFFF"/>
                </a:solidFill>
                <a:effectLst/>
                <a:uLnTx/>
                <a:uFillTx/>
                <a:latin typeface="Century Schoolbook" panose="020406040505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fr-FR" altLang="fr-FR" sz="1400" b="1" i="0" u="none" strike="noStrike" kern="1200" cap="none" spc="0" normalizeH="0" baseline="0" noProof="0" smtClean="0">
              <a:ln>
                <a:noFill/>
              </a:ln>
              <a:solidFill>
                <a:srgbClr val="FFFFFF"/>
              </a:solidFill>
              <a:effectLst/>
              <a:uLnTx/>
              <a:uFillTx/>
              <a:latin typeface="Century Schoolbook" panose="02040604050505020304" pitchFamily="18" charset="0"/>
              <a:ea typeface="+mn-ea"/>
              <a:cs typeface="+mn-cs"/>
            </a:endParaRPr>
          </a:p>
        </p:txBody>
      </p:sp>
      <p:pic>
        <p:nvPicPr>
          <p:cNvPr id="35845" name="Image 5">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68938" y="4149725"/>
            <a:ext cx="30305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Image 6">
            <a:hlinkClick r:id="rId8"/>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65213" y="4144963"/>
            <a:ext cx="3141662"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1">
            <a:hlinkClick r:id="rId10"/>
          </p:cNvPr>
          <p:cNvPicPr>
            <a:picLocks noChangeAspect="1"/>
          </p:cNvPicPr>
          <p:nvPr/>
        </p:nvPicPr>
        <p:blipFill>
          <a:blip r:embed="rId11">
            <a:extLst>
              <a:ext uri="{28A0092B-C50C-407E-A947-70E740481C1C}">
                <a14:useLocalDpi xmlns:a14="http://schemas.microsoft.com/office/drawing/2010/main" val="0"/>
              </a:ext>
            </a:extLst>
          </a:blip>
          <a:srcRect l="7481" t="12321" r="8257" b="5080"/>
          <a:stretch>
            <a:fillRect/>
          </a:stretch>
        </p:blipFill>
        <p:spPr bwMode="auto">
          <a:xfrm>
            <a:off x="2012950" y="904875"/>
            <a:ext cx="57277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3303742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nvPr>
        </p:nvSpPr>
        <p:spPr bwMode="auto">
          <a:xfrm>
            <a:off x="457200" y="184150"/>
            <a:ext cx="7467600" cy="868363"/>
          </a:xfrm>
          <a:noFill/>
        </p:spPr>
        <p:txBody>
          <a:bodyPr wrap="square" lIns="91440" tIns="45720" rIns="91440" bIns="45720" numCol="1" anchorCtr="0" compatLnSpc="1">
            <a:prstTxWarp prst="textNoShape">
              <a:avLst/>
            </a:prstTxWarp>
          </a:bodyPr>
          <a:lstStyle/>
          <a:p>
            <a:pPr algn="ctr"/>
            <a:r>
              <a:rPr lang="fr-FR" sz="3200" b="1" cap="none" dirty="0" smtClean="0">
                <a:solidFill>
                  <a:srgbClr val="0DB435"/>
                </a:solidFill>
                <a:latin typeface="Calibri" pitchFamily="34" charset="0"/>
              </a:rPr>
              <a:t>OBJECTIFS DE LA FORMATION</a:t>
            </a:r>
          </a:p>
        </p:txBody>
      </p:sp>
      <p:sp>
        <p:nvSpPr>
          <p:cNvPr id="41986" name="Rectangle 3"/>
          <p:cNvSpPr>
            <a:spLocks noGrp="1"/>
          </p:cNvSpPr>
          <p:nvPr>
            <p:ph type="body" idx="4294967295"/>
          </p:nvPr>
        </p:nvSpPr>
        <p:spPr>
          <a:xfrm>
            <a:off x="661988" y="3253862"/>
            <a:ext cx="7772400" cy="2983450"/>
          </a:xfrm>
        </p:spPr>
        <p:txBody>
          <a:bodyPr/>
          <a:lstStyle/>
          <a:p>
            <a:pPr algn="just">
              <a:lnSpc>
                <a:spcPct val="90000"/>
              </a:lnSpc>
            </a:pPr>
            <a:r>
              <a:rPr lang="fr-FR" sz="2000" b="1" dirty="0" smtClean="0">
                <a:latin typeface="Calibri" pitchFamily="34" charset="0"/>
              </a:rPr>
              <a:t>D’identifier </a:t>
            </a:r>
            <a:r>
              <a:rPr lang="fr-FR" sz="2000" b="1" dirty="0">
                <a:latin typeface="Calibri" pitchFamily="34" charset="0"/>
              </a:rPr>
              <a:t>les différentes compétences </a:t>
            </a:r>
            <a:r>
              <a:rPr lang="fr-FR" sz="2000" b="1" dirty="0" smtClean="0">
                <a:latin typeface="Calibri" pitchFamily="34" charset="0"/>
              </a:rPr>
              <a:t>psychosociales  </a:t>
            </a:r>
          </a:p>
          <a:p>
            <a:pPr algn="just">
              <a:lnSpc>
                <a:spcPct val="90000"/>
              </a:lnSpc>
            </a:pPr>
            <a:endParaRPr lang="fr-FR" sz="2000" b="1" dirty="0">
              <a:latin typeface="Calibri" pitchFamily="34" charset="0"/>
            </a:endParaRPr>
          </a:p>
          <a:p>
            <a:pPr algn="just">
              <a:lnSpc>
                <a:spcPct val="90000"/>
              </a:lnSpc>
            </a:pPr>
            <a:r>
              <a:rPr lang="fr-FR" sz="2000" b="1" dirty="0" smtClean="0">
                <a:latin typeface="Calibri" pitchFamily="34" charset="0"/>
              </a:rPr>
              <a:t>D’intégrer </a:t>
            </a:r>
            <a:r>
              <a:rPr lang="fr-FR" sz="2000" b="1" dirty="0">
                <a:latin typeface="Calibri" pitchFamily="34" charset="0"/>
              </a:rPr>
              <a:t>dans leurs actions d’éducation pour la </a:t>
            </a:r>
            <a:r>
              <a:rPr lang="fr-FR" sz="2000" b="1" dirty="0" smtClean="0">
                <a:latin typeface="Calibri" pitchFamily="34" charset="0"/>
              </a:rPr>
              <a:t>santé </a:t>
            </a:r>
            <a:r>
              <a:rPr lang="fr-FR" sz="2000" b="1" dirty="0">
                <a:latin typeface="Calibri" pitchFamily="34" charset="0"/>
              </a:rPr>
              <a:t>des pratiques éducatives soutenant le </a:t>
            </a:r>
            <a:r>
              <a:rPr lang="fr-FR" sz="2000" b="1" dirty="0" smtClean="0">
                <a:latin typeface="Calibri" pitchFamily="34" charset="0"/>
              </a:rPr>
              <a:t>développement </a:t>
            </a:r>
            <a:r>
              <a:rPr lang="fr-FR" sz="2000" b="1" dirty="0">
                <a:latin typeface="Calibri" pitchFamily="34" charset="0"/>
              </a:rPr>
              <a:t>ou renforcement des compétences </a:t>
            </a:r>
            <a:r>
              <a:rPr lang="fr-FR" sz="2000" b="1" dirty="0" smtClean="0">
                <a:latin typeface="Calibri" pitchFamily="34" charset="0"/>
              </a:rPr>
              <a:t>psychosociales </a:t>
            </a:r>
            <a:endParaRPr lang="fr-FR" sz="2000" b="1" dirty="0">
              <a:latin typeface="Calibri" pitchFamily="34" charset="0"/>
            </a:endParaRPr>
          </a:p>
        </p:txBody>
      </p:sp>
      <p:pic>
        <p:nvPicPr>
          <p:cNvPr id="41987"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3608" y="1102884"/>
            <a:ext cx="1857920" cy="1523414"/>
          </a:xfrm>
          <a:prstGeom prst="rect">
            <a:avLst/>
          </a:prstGeom>
        </p:spPr>
      </p:pic>
    </p:spTree>
    <p:custDataLst>
      <p:tags r:id="rId1"/>
    </p:custDataLst>
    <p:extLst>
      <p:ext uri="{BB962C8B-B14F-4D97-AF65-F5344CB8AC3E}">
        <p14:creationId xmlns:p14="http://schemas.microsoft.com/office/powerpoint/2010/main" val="2004203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57200" y="1556792"/>
            <a:ext cx="7787208" cy="4680520"/>
          </a:xfrm>
        </p:spPr>
        <p:txBody>
          <a:bodyPr/>
          <a:lstStyle/>
          <a:p>
            <a:pPr marL="273050" indent="-273050" algn="ctr">
              <a:lnSpc>
                <a:spcPct val="80000"/>
              </a:lnSpc>
              <a:buNone/>
            </a:pPr>
            <a:r>
              <a:rPr lang="fr-FR" sz="2800" b="1" i="1" dirty="0" smtClean="0">
                <a:solidFill>
                  <a:srgbClr val="0070C0"/>
                </a:solidFill>
                <a:effectLst>
                  <a:outerShdw blurRad="38100" dist="38100" dir="2700000" algn="tl">
                    <a:srgbClr val="000000">
                      <a:alpha val="43137"/>
                    </a:srgbClr>
                  </a:outerShdw>
                </a:effectLst>
                <a:latin typeface="Calibri" pitchFamily="34" charset="0"/>
              </a:rPr>
              <a:t>LA SANTE</a:t>
            </a:r>
          </a:p>
          <a:p>
            <a:pPr marL="273050" indent="-273050">
              <a:lnSpc>
                <a:spcPct val="80000"/>
              </a:lnSpc>
            </a:pPr>
            <a:endParaRPr lang="fr-FR" sz="1800" b="1" dirty="0" smtClean="0">
              <a:latin typeface="Calibri" pitchFamily="34" charset="0"/>
            </a:endParaRPr>
          </a:p>
          <a:p>
            <a:pPr marL="273050" indent="-273050" algn="just">
              <a:lnSpc>
                <a:spcPct val="80000"/>
              </a:lnSpc>
            </a:pPr>
            <a:r>
              <a:rPr lang="fr-FR" sz="1800" b="1" dirty="0" smtClean="0">
                <a:latin typeface="Calibri" pitchFamily="34" charset="0"/>
              </a:rPr>
              <a:t>Avant 1945 </a:t>
            </a:r>
          </a:p>
          <a:p>
            <a:pPr marL="273050" indent="-273050" algn="just">
              <a:lnSpc>
                <a:spcPct val="80000"/>
              </a:lnSpc>
              <a:buNone/>
            </a:pPr>
            <a:r>
              <a:rPr lang="fr-FR" sz="1800" b="1" dirty="0" smtClean="0">
                <a:latin typeface="Calibri" pitchFamily="34" charset="0"/>
              </a:rPr>
              <a:t>      C’est l’absence de maladie </a:t>
            </a:r>
          </a:p>
          <a:p>
            <a:pPr marL="273050" indent="-273050" algn="just">
              <a:lnSpc>
                <a:spcPct val="80000"/>
              </a:lnSpc>
              <a:buNone/>
            </a:pPr>
            <a:endParaRPr lang="fr-FR" sz="1800" b="1" dirty="0" smtClean="0">
              <a:latin typeface="Calibri" pitchFamily="34" charset="0"/>
            </a:endParaRPr>
          </a:p>
          <a:p>
            <a:pPr marL="273050" indent="-273050" algn="just">
              <a:lnSpc>
                <a:spcPct val="80000"/>
              </a:lnSpc>
            </a:pPr>
            <a:r>
              <a:rPr lang="fr-FR" sz="1800" b="1" dirty="0" smtClean="0">
                <a:latin typeface="Calibri" pitchFamily="34" charset="0"/>
              </a:rPr>
              <a:t>1946 – OMS (Préambule à la Constitution de l'Organisation Mondiale de la Santé)</a:t>
            </a:r>
          </a:p>
          <a:p>
            <a:pPr marL="273050" indent="-273050" algn="just">
              <a:lnSpc>
                <a:spcPct val="80000"/>
              </a:lnSpc>
              <a:buNone/>
            </a:pPr>
            <a:r>
              <a:rPr lang="fr-FR" sz="1800" b="1" dirty="0" smtClean="0">
                <a:latin typeface="Calibri" pitchFamily="34" charset="0"/>
              </a:rPr>
              <a:t>	</a:t>
            </a:r>
            <a:r>
              <a:rPr lang="fr-FR" sz="1800" b="1" i="1" dirty="0" smtClean="0">
                <a:latin typeface="Calibri" pitchFamily="34" charset="0"/>
              </a:rPr>
              <a:t>« La santé est un état de complet bien être physique, mental et social, et ne consiste pas en l’absence de maladie ou d’infirmité »</a:t>
            </a:r>
          </a:p>
          <a:p>
            <a:pPr marL="273050" indent="-273050" algn="just">
              <a:lnSpc>
                <a:spcPct val="80000"/>
              </a:lnSpc>
              <a:buNone/>
            </a:pPr>
            <a:endParaRPr lang="fr-FR" sz="1800" b="1" dirty="0" smtClean="0">
              <a:latin typeface="Calibri" pitchFamily="34" charset="0"/>
            </a:endParaRPr>
          </a:p>
          <a:p>
            <a:pPr marL="273050" indent="-273050" algn="just">
              <a:lnSpc>
                <a:spcPct val="80000"/>
              </a:lnSpc>
            </a:pPr>
            <a:r>
              <a:rPr lang="fr-FR" sz="1800" b="1" dirty="0" smtClean="0">
                <a:solidFill>
                  <a:srgbClr val="0070C0"/>
                </a:solidFill>
                <a:latin typeface="Calibri" pitchFamily="34" charset="0"/>
              </a:rPr>
              <a:t>1986 – OMS (Charte Ottawa) </a:t>
            </a:r>
          </a:p>
          <a:p>
            <a:pPr marL="273050" indent="-273050" algn="just">
              <a:lnSpc>
                <a:spcPct val="80000"/>
              </a:lnSpc>
              <a:buNone/>
            </a:pPr>
            <a:r>
              <a:rPr lang="fr-FR" sz="1800" b="1" dirty="0" smtClean="0">
                <a:solidFill>
                  <a:srgbClr val="0070C0"/>
                </a:solidFill>
                <a:latin typeface="Calibri" pitchFamily="34" charset="0"/>
              </a:rPr>
              <a:t>	</a:t>
            </a:r>
            <a:r>
              <a:rPr lang="fr-FR" sz="1800" b="1" i="1" dirty="0" smtClean="0">
                <a:solidFill>
                  <a:srgbClr val="0070C0"/>
                </a:solidFill>
                <a:latin typeface="Calibri" pitchFamily="34" charset="0"/>
              </a:rPr>
              <a:t>« La santé c’est la mesure dans laquelle un groupe ou un individu peut d’une part, réaliser ses ambitions et satisfaire ses besoins et, d’autre part, évoluer avec le milieu ou s’adapter à celui-ci »</a:t>
            </a:r>
          </a:p>
          <a:p>
            <a:pPr algn="just">
              <a:lnSpc>
                <a:spcPct val="80000"/>
              </a:lnSpc>
              <a:buNone/>
            </a:pPr>
            <a:r>
              <a:rPr lang="fr-FR" sz="1800" b="1" i="1" dirty="0" smtClean="0">
                <a:solidFill>
                  <a:srgbClr val="0070C0"/>
                </a:solidFill>
                <a:latin typeface="Calibri" pitchFamily="34" charset="0"/>
              </a:rPr>
              <a:t>	« La santé est donc perçue comme une ressource de la vie quotidienne, et non comme le but de la vie, </a:t>
            </a:r>
            <a:r>
              <a:rPr lang="fr-FR" sz="1800" b="1" i="1" dirty="0" smtClean="0">
                <a:solidFill>
                  <a:srgbClr val="FF0000"/>
                </a:solidFill>
                <a:latin typeface="Calibri" pitchFamily="34" charset="0"/>
              </a:rPr>
              <a:t>« le pouvoir d’identifier et de réaliser ses ambitions, satisfaire ses besoins, et évoluer avec son milieu ou s’y adapter » </a:t>
            </a:r>
            <a:r>
              <a:rPr lang="fr-FR" sz="1800" b="1" i="1" dirty="0" smtClean="0">
                <a:solidFill>
                  <a:srgbClr val="0070C0"/>
                </a:solidFill>
                <a:latin typeface="Calibri" pitchFamily="34" charset="0"/>
              </a:rPr>
              <a:t>; il s’agit d’un concept positif mettant en valeur les ressources sociales et individuelles, ainsi que les capacités physiques »</a:t>
            </a:r>
          </a:p>
          <a:p>
            <a:pPr marL="273050" indent="-273050">
              <a:lnSpc>
                <a:spcPct val="80000"/>
              </a:lnSpc>
              <a:buFont typeface="Wingdings" pitchFamily="2" charset="2"/>
              <a:buNone/>
            </a:pPr>
            <a:endParaRPr lang="fr-FR" sz="1100" dirty="0">
              <a:latin typeface="Calibri" pitchFamily="34" charset="0"/>
            </a:endParaRPr>
          </a:p>
        </p:txBody>
      </p:sp>
      <p:pic>
        <p:nvPicPr>
          <p:cNvPr id="4" name="Picture 2"/>
          <p:cNvPicPr>
            <a:picLocks noChangeAspect="1" noChangeArrowheads="1"/>
          </p:cNvPicPr>
          <p:nvPr/>
        </p:nvPicPr>
        <p:blipFill>
          <a:blip r:embed="rId4" cstate="screen"/>
          <a:srcRect/>
          <a:stretch>
            <a:fillRect/>
          </a:stretch>
        </p:blipFill>
        <p:spPr bwMode="auto">
          <a:xfrm>
            <a:off x="5724128" y="853908"/>
            <a:ext cx="2880320" cy="1999028"/>
          </a:xfrm>
          <a:prstGeom prst="rect">
            <a:avLst/>
          </a:prstGeom>
          <a:noFill/>
          <a:ln w="9525">
            <a:noFill/>
            <a:miter lim="800000"/>
            <a:headEnd/>
            <a:tailEnd/>
          </a:ln>
        </p:spPr>
      </p:pic>
      <p:pic>
        <p:nvPicPr>
          <p:cNvPr id="5"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6" name="Rectangle 2"/>
          <p:cNvSpPr txBox="1">
            <a:spLocks noChangeArrowheads="1"/>
          </p:cNvSpPr>
          <p:nvPr/>
        </p:nvSpPr>
        <p:spPr>
          <a:xfrm>
            <a:off x="827088" y="356394"/>
            <a:ext cx="7793037" cy="7683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Le concept de Santé</a:t>
            </a:r>
          </a:p>
        </p:txBody>
      </p:sp>
      <p:sp>
        <p:nvSpPr>
          <p:cNvPr id="7" name="Espace réservé du numéro de diapositive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1727187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Large confetti"/>
          <p:cNvSpPr>
            <a:spLocks noChangeArrowheads="1"/>
          </p:cNvSpPr>
          <p:nvPr/>
        </p:nvSpPr>
        <p:spPr bwMode="auto">
          <a:xfrm>
            <a:off x="1565275" y="255588"/>
            <a:ext cx="6248400"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a:t>
            </a:r>
            <a:r>
              <a:rPr kumimoji="0" lang="fr-FR" sz="3200" b="1" i="0" u="sng" strike="noStrike" kern="1200" cap="small" spc="0" normalizeH="0" baseline="0" noProof="0" dirty="0" smtClean="0">
                <a:ln>
                  <a:noFill/>
                </a:ln>
                <a:solidFill>
                  <a:srgbClr val="065218">
                    <a:lumMod val="75000"/>
                    <a:lumOff val="25000"/>
                  </a:srgbClr>
                </a:solidFill>
                <a:effectLst/>
                <a:uLnTx/>
                <a:uFillTx/>
                <a:latin typeface="Calibri" pitchFamily="34" charset="0"/>
                <a:ea typeface="+mn-ea"/>
                <a:cs typeface="Calibri" pitchFamily="34" charset="0"/>
              </a:rPr>
              <a:t>Prévention </a:t>
            </a:r>
            <a:endPar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endParaRPr>
          </a:p>
        </p:txBody>
      </p:sp>
      <p:sp>
        <p:nvSpPr>
          <p:cNvPr id="66562" name="Rectangle 3"/>
          <p:cNvSpPr>
            <a:spLocks noChangeArrowheads="1"/>
          </p:cNvSpPr>
          <p:nvPr/>
        </p:nvSpPr>
        <p:spPr bwMode="auto">
          <a:xfrm>
            <a:off x="-111125" y="1214438"/>
            <a:ext cx="9144000" cy="931862"/>
          </a:xfrm>
          <a:prstGeom prst="rect">
            <a:avLst/>
          </a:prstGeom>
          <a:noFill/>
          <a:ln w="9525">
            <a:noFill/>
            <a:miter lim="800000"/>
            <a:headEnd/>
            <a:tailEnd/>
          </a:ln>
        </p:spPr>
        <p:txBody>
          <a:bodyPr lIns="90000" tIns="46800" rIns="90000" bIns="46800"/>
          <a:lstStyle/>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Ensemble des actions qui tendent à promouvoir la santé individuelle </a:t>
            </a:r>
            <a:r>
              <a:rPr kumimoji="0" lang="fr-FR" sz="2400" b="1" i="0" u="none" strike="noStrike" kern="1200" cap="none" spc="0" normalizeH="0" baseline="0" noProof="0" dirty="0" smtClean="0">
                <a:ln>
                  <a:noFill/>
                </a:ln>
                <a:solidFill>
                  <a:prstClr val="black"/>
                </a:solidFill>
                <a:effectLst/>
                <a:uLnTx/>
                <a:uFillTx/>
                <a:latin typeface="Calibri" pitchFamily="34" charset="0"/>
                <a:ea typeface="+mn-ea"/>
                <a:cs typeface="+mn-cs"/>
              </a:rPr>
              <a:t>et </a:t>
            </a:r>
            <a:r>
              <a:rPr kumimoji="0" lang="fr-FR" sz="2300" b="1" i="0" u="none" strike="noStrike" kern="1200" cap="none" spc="0" normalizeH="0" baseline="0" noProof="0" dirty="0" smtClean="0">
                <a:ln>
                  <a:noFill/>
                </a:ln>
                <a:solidFill>
                  <a:prstClr val="black"/>
                </a:solidFill>
                <a:effectLst/>
                <a:uLnTx/>
                <a:uFillTx/>
                <a:latin typeface="Calibri" pitchFamily="34" charset="0"/>
                <a:ea typeface="+mn-ea"/>
                <a:cs typeface="+mn-cs"/>
              </a:rPr>
              <a:t>collective</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 elle a pour but de permettre à chaque individu d’entretenir et développer son capital santé</a:t>
            </a:r>
            <a:endParaRPr kumimoji="0" lang="fr-FR" sz="2400" b="1" i="1"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6566"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stretch>
            <a:fillRect/>
          </a:stretch>
        </p:blipFill>
        <p:spPr>
          <a:xfrm>
            <a:off x="1064498" y="2636912"/>
            <a:ext cx="6868457" cy="1080120"/>
          </a:xfrm>
          <a:prstGeom prst="rect">
            <a:avLst/>
          </a:prstGeom>
        </p:spPr>
      </p:pic>
      <p:pic>
        <p:nvPicPr>
          <p:cNvPr id="3" name="Image 2"/>
          <p:cNvPicPr>
            <a:picLocks noChangeAspect="1"/>
          </p:cNvPicPr>
          <p:nvPr/>
        </p:nvPicPr>
        <p:blipFill>
          <a:blip r:embed="rId6"/>
          <a:stretch>
            <a:fillRect/>
          </a:stretch>
        </p:blipFill>
        <p:spPr>
          <a:xfrm>
            <a:off x="898014" y="3933056"/>
            <a:ext cx="7201426" cy="2232248"/>
          </a:xfrm>
          <a:prstGeom prst="rect">
            <a:avLst/>
          </a:prstGeom>
        </p:spPr>
      </p:pic>
    </p:spTree>
    <p:custDataLst>
      <p:tags r:id="rId1"/>
    </p:custDataLst>
    <p:extLst>
      <p:ext uri="{BB962C8B-B14F-4D97-AF65-F5344CB8AC3E}">
        <p14:creationId xmlns:p14="http://schemas.microsoft.com/office/powerpoint/2010/main" val="26447796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Large confetti"/>
          <p:cNvSpPr>
            <a:spLocks noChangeArrowheads="1"/>
          </p:cNvSpPr>
          <p:nvPr/>
        </p:nvSpPr>
        <p:spPr bwMode="auto">
          <a:xfrm>
            <a:off x="1565275" y="255588"/>
            <a:ext cx="6248400"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Prévention  </a:t>
            </a:r>
          </a:p>
        </p:txBody>
      </p:sp>
      <p:sp>
        <p:nvSpPr>
          <p:cNvPr id="66562" name="Rectangle 3"/>
          <p:cNvSpPr>
            <a:spLocks noChangeArrowheads="1"/>
          </p:cNvSpPr>
          <p:nvPr/>
        </p:nvSpPr>
        <p:spPr bwMode="auto">
          <a:xfrm>
            <a:off x="-111125" y="1214438"/>
            <a:ext cx="9144000" cy="931862"/>
          </a:xfrm>
          <a:prstGeom prst="rect">
            <a:avLst/>
          </a:prstGeom>
          <a:noFill/>
          <a:ln w="9525">
            <a:noFill/>
            <a:miter lim="800000"/>
            <a:headEnd/>
            <a:tailEnd/>
          </a:ln>
        </p:spPr>
        <p:txBody>
          <a:bodyPr lIns="90000" tIns="46800" rIns="90000" bIns="46800"/>
          <a:lstStyle/>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Ensemble des actions qui tendent à promouvoir la santé individuelle et  </a:t>
            </a:r>
            <a:r>
              <a:rPr kumimoji="0" lang="fr-FR" sz="2300" b="1" i="0" u="none" strike="noStrike" kern="1200" cap="none" spc="0" normalizeH="0" baseline="0" noProof="0" dirty="0">
                <a:ln>
                  <a:noFill/>
                </a:ln>
                <a:solidFill>
                  <a:prstClr val="black"/>
                </a:solidFill>
                <a:effectLst/>
                <a:uLnTx/>
                <a:uFillTx/>
                <a:latin typeface="Calibri" pitchFamily="34" charset="0"/>
                <a:ea typeface="+mn-ea"/>
                <a:cs typeface="+mn-cs"/>
              </a:rPr>
              <a:t>collective</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 elle a pour but de permettre à chaque individu d’entretenir et développer son capital santé</a:t>
            </a:r>
            <a:endParaRPr kumimoji="0" lang="fr-FR" sz="2400" b="1" i="1"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5365" name="Text Box 5"/>
          <p:cNvSpPr txBox="1">
            <a:spLocks noChangeArrowheads="1"/>
          </p:cNvSpPr>
          <p:nvPr/>
        </p:nvSpPr>
        <p:spPr bwMode="auto">
          <a:xfrm>
            <a:off x="269875" y="5067300"/>
            <a:ext cx="8478589" cy="1674813"/>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80000"/>
              </a:lnSpc>
              <a:spcBef>
                <a:spcPts val="375"/>
              </a:spcBef>
              <a:spcAft>
                <a:spcPct val="0"/>
              </a:spcAft>
              <a:buClr>
                <a:srgbClr val="CC3300"/>
              </a:buClr>
              <a:buSzPct val="85000"/>
              <a:buFontTx/>
              <a:buNone/>
              <a:tabLst/>
              <a:defRPr/>
            </a:pPr>
            <a:r>
              <a:rPr kumimoji="0" lang="fr-FR" sz="2000" b="1" i="0" u="none" strike="noStrike" kern="1200" cap="none" spc="0" normalizeH="0" baseline="0" noProof="0" dirty="0">
                <a:ln>
                  <a:noFill/>
                </a:ln>
                <a:solidFill>
                  <a:prstClr val="black"/>
                </a:solidFill>
                <a:effectLst/>
                <a:uLnTx/>
                <a:uFillTx/>
                <a:latin typeface="Calibri" pitchFamily="34" charset="0"/>
                <a:ea typeface="+mn-ea"/>
                <a:cs typeface="+mn-cs"/>
              </a:rPr>
              <a:t>La prévention tertiaire </a:t>
            </a: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qui se donne pour objectif d’éviter les séquelles, les conséquences sociales, les rechutes des maladies; c’est la réadaptation</a:t>
            </a:r>
          </a:p>
          <a:p>
            <a:pPr marL="0" marR="0" lvl="0" indent="0" algn="just" defTabSz="914400" rtl="0" eaLnBrk="1" fontAlgn="base" latinLnBrk="0" hangingPunct="1">
              <a:lnSpc>
                <a:spcPct val="80000"/>
              </a:lnSpc>
              <a:spcBef>
                <a:spcPts val="375"/>
              </a:spcBef>
              <a:spcAft>
                <a:spcPct val="0"/>
              </a:spcAft>
              <a:buClr>
                <a:srgbClr val="CC3300"/>
              </a:buClr>
              <a:buSzPct val="85000"/>
              <a:buFontTx/>
              <a:buNone/>
              <a:tabLst/>
              <a:defRPr/>
            </a:pPr>
            <a:r>
              <a:rPr kumimoji="0" lang="fr-FR" sz="1800" b="0" i="1" u="sng" strike="noStrike" kern="1200" cap="none" spc="0" normalizeH="0" baseline="0" noProof="0" dirty="0">
                <a:ln>
                  <a:noFill/>
                </a:ln>
                <a:solidFill>
                  <a:prstClr val="black"/>
                </a:solidFill>
                <a:effectLst/>
                <a:uLnTx/>
                <a:uFillTx/>
                <a:latin typeface="Calibri" pitchFamily="34" charset="0"/>
                <a:ea typeface="+mn-ea"/>
                <a:cs typeface="+mn-cs"/>
              </a:rPr>
              <a:t>Ex</a:t>
            </a:r>
            <a:r>
              <a:rPr kumimoji="0" lang="fr-FR" sz="1800" b="0" i="1" u="none" strike="noStrike" kern="1200" cap="none" spc="0" normalizeH="0" baseline="0" noProof="0" dirty="0">
                <a:ln>
                  <a:noFill/>
                </a:ln>
                <a:solidFill>
                  <a:prstClr val="black"/>
                </a:solidFill>
                <a:effectLst/>
                <a:uLnTx/>
                <a:uFillTx/>
                <a:latin typeface="Calibri" pitchFamily="34" charset="0"/>
                <a:ea typeface="+mn-ea"/>
                <a:cs typeface="+mn-cs"/>
              </a:rPr>
              <a:t> : rééducation fonctionnelle</a:t>
            </a:r>
          </a:p>
          <a:p>
            <a:pPr marL="0" marR="0" lvl="0" indent="0" algn="just" defTabSz="914400" rtl="0" eaLnBrk="1" fontAlgn="base" latinLnBrk="0" hangingPunct="1">
              <a:lnSpc>
                <a:spcPct val="80000"/>
              </a:lnSpc>
              <a:spcBef>
                <a:spcPts val="375"/>
              </a:spcBef>
              <a:spcAft>
                <a:spcPct val="0"/>
              </a:spcAft>
              <a:buClr>
                <a:srgbClr val="CC3300"/>
              </a:buClr>
              <a:buSzPct val="85000"/>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just" defTabSz="914400" rtl="0" eaLnBrk="1" fontAlgn="base" latinLnBrk="0" hangingPunct="1">
              <a:lnSpc>
                <a:spcPct val="80000"/>
              </a:lnSpc>
              <a:spcBef>
                <a:spcPts val="375"/>
              </a:spcBef>
              <a:spcAft>
                <a:spcPct val="0"/>
              </a:spcAft>
              <a:buClr>
                <a:srgbClr val="CC3300"/>
              </a:buClr>
              <a:buSzPct val="85000"/>
              <a:buFontTx/>
              <a:buNone/>
              <a:tabLst/>
              <a:defRPr/>
            </a:pPr>
            <a:r>
              <a:rPr kumimoji="0" lang="fr-FR" sz="2000" b="1" i="0" u="none" strike="noStrike" kern="1200" cap="none" spc="0" normalizeH="0" baseline="0" noProof="0" dirty="0">
                <a:ln>
                  <a:noFill/>
                </a:ln>
                <a:solidFill>
                  <a:prstClr val="black"/>
                </a:solidFill>
                <a:effectLst/>
                <a:uLnTx/>
                <a:uFillTx/>
                <a:latin typeface="Calibri" pitchFamily="34" charset="0"/>
                <a:ea typeface="+mn-ea"/>
                <a:cs typeface="+mn-cs"/>
              </a:rPr>
              <a:t>La prévention quaternaire</a:t>
            </a: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qui désigne les soins palliatifs des maladies en phase terminale et l’accompagnement des mourants</a:t>
            </a:r>
          </a:p>
        </p:txBody>
      </p:sp>
      <p:sp>
        <p:nvSpPr>
          <p:cNvPr id="15366" name="Text Box 6"/>
          <p:cNvSpPr txBox="1">
            <a:spLocks noChangeArrowheads="1"/>
          </p:cNvSpPr>
          <p:nvPr/>
        </p:nvSpPr>
        <p:spPr bwMode="auto">
          <a:xfrm>
            <a:off x="269875" y="4155926"/>
            <a:ext cx="8478589" cy="857250"/>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80000"/>
              </a:lnSpc>
              <a:spcBef>
                <a:spcPts val="375"/>
              </a:spcBef>
              <a:spcAft>
                <a:spcPct val="0"/>
              </a:spcAft>
              <a:buClr>
                <a:srgbClr val="CC3300"/>
              </a:buClr>
              <a:buSzPct val="85000"/>
              <a:buFontTx/>
              <a:buNone/>
              <a:tabLst/>
              <a:defRPr/>
            </a:pPr>
            <a:r>
              <a:rPr kumimoji="0" lang="fr-FR" sz="2000" b="1" i="0" u="none" strike="noStrike" kern="1200" cap="none" spc="0" normalizeH="0" baseline="0" noProof="0" dirty="0">
                <a:ln>
                  <a:noFill/>
                </a:ln>
                <a:solidFill>
                  <a:prstClr val="black"/>
                </a:solidFill>
                <a:effectLst/>
                <a:uLnTx/>
                <a:uFillTx/>
                <a:latin typeface="Calibri" pitchFamily="34" charset="0"/>
                <a:ea typeface="+mn-ea"/>
                <a:cs typeface="+mn-cs"/>
              </a:rPr>
              <a:t>La prévention secondaire </a:t>
            </a: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qui, en détectant les maladies avant leur apparition clinique, cherche à éviter leur développement et leur aggravation</a:t>
            </a:r>
            <a:r>
              <a:rPr kumimoji="0" lang="fr-FR" sz="2000" b="1" i="0" u="none" strike="noStrike" kern="1200" cap="none" spc="0" normalizeH="0" baseline="0" noProof="0" dirty="0">
                <a:ln>
                  <a:noFill/>
                </a:ln>
                <a:solidFill>
                  <a:prstClr val="black"/>
                </a:solidFill>
                <a:effectLst/>
                <a:uLnTx/>
                <a:uFillTx/>
                <a:latin typeface="Calibri" pitchFamily="34" charset="0"/>
                <a:ea typeface="+mn-ea"/>
                <a:cs typeface="+mn-cs"/>
              </a:rPr>
              <a:t> </a:t>
            </a:r>
          </a:p>
          <a:p>
            <a:pPr marL="0" marR="0" lvl="0" indent="0" algn="ctr" defTabSz="914400" rtl="0" eaLnBrk="1" fontAlgn="base" latinLnBrk="0" hangingPunct="1">
              <a:lnSpc>
                <a:spcPct val="80000"/>
              </a:lnSpc>
              <a:spcBef>
                <a:spcPts val="375"/>
              </a:spcBef>
              <a:spcAft>
                <a:spcPct val="0"/>
              </a:spcAft>
              <a:buClr>
                <a:srgbClr val="CC3300"/>
              </a:buClr>
              <a:buSzPct val="85000"/>
              <a:buFontTx/>
              <a:buNone/>
              <a:tabLst/>
              <a:defRPr/>
            </a:pPr>
            <a:r>
              <a:rPr kumimoji="0" lang="fr-FR" sz="1800" b="0" i="1" u="sng" strike="noStrike" kern="1200" cap="none" spc="0" normalizeH="0" baseline="0" noProof="0" dirty="0">
                <a:ln>
                  <a:noFill/>
                </a:ln>
                <a:solidFill>
                  <a:prstClr val="black"/>
                </a:solidFill>
                <a:effectLst/>
                <a:uLnTx/>
                <a:uFillTx/>
                <a:latin typeface="Calibri" pitchFamily="34" charset="0"/>
                <a:ea typeface="+mn-ea"/>
                <a:cs typeface="+mn-cs"/>
              </a:rPr>
              <a:t>Ex</a:t>
            </a:r>
            <a:r>
              <a:rPr kumimoji="0" lang="fr-FR" sz="1800" b="0" i="1" u="none" strike="noStrike" kern="1200" cap="none" spc="0" normalizeH="0" baseline="0" noProof="0" dirty="0">
                <a:ln>
                  <a:noFill/>
                </a:ln>
                <a:solidFill>
                  <a:prstClr val="black"/>
                </a:solidFill>
                <a:effectLst/>
                <a:uLnTx/>
                <a:uFillTx/>
                <a:latin typeface="Calibri" pitchFamily="34" charset="0"/>
                <a:ea typeface="+mn-ea"/>
                <a:cs typeface="+mn-cs"/>
              </a:rPr>
              <a:t> : thérapeutique, dépistage</a:t>
            </a:r>
          </a:p>
        </p:txBody>
      </p:sp>
      <p:sp>
        <p:nvSpPr>
          <p:cNvPr id="15367" name="Text Box 7"/>
          <p:cNvSpPr txBox="1">
            <a:spLocks noChangeArrowheads="1"/>
          </p:cNvSpPr>
          <p:nvPr/>
        </p:nvSpPr>
        <p:spPr bwMode="auto">
          <a:xfrm>
            <a:off x="269875" y="2852936"/>
            <a:ext cx="8478589" cy="1077218"/>
          </a:xfrm>
          <a:prstGeom prst="rect">
            <a:avLst/>
          </a:prstGeom>
          <a:noFill/>
          <a:ln w="9525">
            <a:noFill/>
            <a:miter lim="800000"/>
            <a:headEnd/>
            <a:tailEnd/>
          </a:ln>
        </p:spPr>
        <p:txBody>
          <a:bodyPr wrap="square">
            <a:spAutoFit/>
          </a:bodyPr>
          <a:lstStyle/>
          <a:p>
            <a:pPr marL="0" marR="0" lvl="0" indent="0" algn="just" defTabSz="914400" rtl="0" eaLnBrk="0" fontAlgn="base" latinLnBrk="0" hangingPunct="0">
              <a:lnSpc>
                <a:spcPct val="80000"/>
              </a:lnSpc>
              <a:spcBef>
                <a:spcPct val="0"/>
              </a:spcBef>
              <a:spcAft>
                <a:spcPct val="0"/>
              </a:spcAft>
              <a:buClr>
                <a:srgbClr val="CC3300"/>
              </a:buClr>
              <a:buSzPct val="85000"/>
              <a:buFont typeface="Comic Sans MS" pitchFamily="66" charset="0"/>
              <a:buNone/>
              <a:tabLst/>
              <a:defRPr/>
            </a:pPr>
            <a:r>
              <a:rPr kumimoji="0" lang="fr-FR" sz="2000" b="1" i="0" u="none" strike="noStrike" kern="1200" cap="none" spc="0" normalizeH="0" baseline="0" noProof="0" dirty="0">
                <a:ln>
                  <a:noFill/>
                </a:ln>
                <a:solidFill>
                  <a:prstClr val="black"/>
                </a:solidFill>
                <a:effectLst/>
                <a:uLnTx/>
                <a:uFillTx/>
                <a:latin typeface="Calibri" pitchFamily="34" charset="0"/>
                <a:ea typeface="+mn-ea"/>
                <a:cs typeface="+mn-cs"/>
              </a:rPr>
              <a:t>La prévention primaire </a:t>
            </a: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a pour but d’éviter l’apparition des maladies, par exemple par la vaccination ou la suppression des facteurs de risques (ainsi la lutte contre le tabagisme pour la prévention des cancers et des maladies cardio-vasculaires)</a:t>
            </a:r>
          </a:p>
        </p:txBody>
      </p:sp>
      <p:pic>
        <p:nvPicPr>
          <p:cNvPr id="66566"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75778" name="Picture 2" descr="http://www.ipcdc.qc.ca/sites/default/files/images/Continuumsant%C3%A9.PNG"/>
          <p:cNvPicPr>
            <a:picLocks noChangeAspect="1" noChangeArrowheads="1"/>
          </p:cNvPicPr>
          <p:nvPr/>
        </p:nvPicPr>
        <p:blipFill>
          <a:blip r:embed="rId5" cstate="screen"/>
          <a:srcRect/>
          <a:stretch>
            <a:fillRect/>
          </a:stretch>
        </p:blipFill>
        <p:spPr bwMode="auto">
          <a:xfrm>
            <a:off x="251520" y="2348880"/>
            <a:ext cx="8496944" cy="4511605"/>
          </a:xfrm>
          <a:prstGeom prst="rect">
            <a:avLst/>
          </a:prstGeom>
          <a:noFill/>
        </p:spPr>
      </p:pic>
    </p:spTree>
    <p:custDataLst>
      <p:tags r:id="rId1"/>
    </p:custDataLst>
    <p:extLst>
      <p:ext uri="{BB962C8B-B14F-4D97-AF65-F5344CB8AC3E}">
        <p14:creationId xmlns:p14="http://schemas.microsoft.com/office/powerpoint/2010/main" val="3508268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6">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36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6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15367">
                                            <p:txEl>
                                              <p:pRg st="0" end="0"/>
                                            </p:txEl>
                                          </p:spTgt>
                                        </p:tgtEl>
                                      </p:cBhvr>
                                    </p:animEffect>
                                    <p:set>
                                      <p:cBhvr>
                                        <p:cTn id="25" dur="1" fill="hold">
                                          <p:stCondLst>
                                            <p:cond delay="499"/>
                                          </p:stCondLst>
                                        </p:cTn>
                                        <p:tgtEl>
                                          <p:spTgt spid="15367">
                                            <p:txEl>
                                              <p:pRg st="0" end="0"/>
                                            </p:txEl>
                                          </p:spTgt>
                                        </p:tgtEl>
                                        <p:attrNameLst>
                                          <p:attrName>style.visibility</p:attrName>
                                        </p:attrNameLst>
                                      </p:cBhvr>
                                      <p:to>
                                        <p:strVal val="hidden"/>
                                      </p:to>
                                    </p:set>
                                  </p:childTnLst>
                                </p:cTn>
                              </p:par>
                              <p:par>
                                <p:cTn id="26" presetID="4" presetClass="exit" presetSubtype="16" fill="hold" grpId="0" nodeType="withEffect">
                                  <p:stCondLst>
                                    <p:cond delay="0"/>
                                  </p:stCondLst>
                                  <p:childTnLst>
                                    <p:animEffect transition="out" filter="box(in)">
                                      <p:cBhvr>
                                        <p:cTn id="27" dur="500"/>
                                        <p:tgtEl>
                                          <p:spTgt spid="15366">
                                            <p:txEl>
                                              <p:pRg st="0" end="0"/>
                                            </p:txEl>
                                          </p:spTgt>
                                        </p:tgtEl>
                                      </p:cBhvr>
                                    </p:animEffect>
                                    <p:set>
                                      <p:cBhvr>
                                        <p:cTn id="28" dur="1" fill="hold">
                                          <p:stCondLst>
                                            <p:cond delay="499"/>
                                          </p:stCondLst>
                                        </p:cTn>
                                        <p:tgtEl>
                                          <p:spTgt spid="15366">
                                            <p:txEl>
                                              <p:pRg st="0" end="0"/>
                                            </p:txEl>
                                          </p:spTgt>
                                        </p:tgtEl>
                                        <p:attrNameLst>
                                          <p:attrName>style.visibility</p:attrName>
                                        </p:attrNameLst>
                                      </p:cBhvr>
                                      <p:to>
                                        <p:strVal val="hidden"/>
                                      </p:to>
                                    </p:set>
                                  </p:childTnLst>
                                </p:cTn>
                              </p:par>
                              <p:par>
                                <p:cTn id="29" presetID="4" presetClass="exit" presetSubtype="16" fill="hold" grpId="0" nodeType="withEffect">
                                  <p:stCondLst>
                                    <p:cond delay="0"/>
                                  </p:stCondLst>
                                  <p:childTnLst>
                                    <p:animEffect transition="out" filter="box(in)">
                                      <p:cBhvr>
                                        <p:cTn id="30" dur="500"/>
                                        <p:tgtEl>
                                          <p:spTgt spid="15366">
                                            <p:txEl>
                                              <p:pRg st="1" end="1"/>
                                            </p:txEl>
                                          </p:spTgt>
                                        </p:tgtEl>
                                      </p:cBhvr>
                                    </p:animEffect>
                                    <p:set>
                                      <p:cBhvr>
                                        <p:cTn id="31" dur="1" fill="hold">
                                          <p:stCondLst>
                                            <p:cond delay="499"/>
                                          </p:stCondLst>
                                        </p:cTn>
                                        <p:tgtEl>
                                          <p:spTgt spid="15366">
                                            <p:txEl>
                                              <p:pRg st="1" end="1"/>
                                            </p:txEl>
                                          </p:spTgt>
                                        </p:tgtEl>
                                        <p:attrNameLst>
                                          <p:attrName>style.visibility</p:attrName>
                                        </p:attrNameLst>
                                      </p:cBhvr>
                                      <p:to>
                                        <p:strVal val="hidden"/>
                                      </p:to>
                                    </p:set>
                                  </p:childTnLst>
                                </p:cTn>
                              </p:par>
                              <p:par>
                                <p:cTn id="32" presetID="4" presetClass="exit" presetSubtype="16" fill="hold" grpId="0" nodeType="withEffect">
                                  <p:stCondLst>
                                    <p:cond delay="0"/>
                                  </p:stCondLst>
                                  <p:childTnLst>
                                    <p:animEffect transition="out" filter="box(in)">
                                      <p:cBhvr>
                                        <p:cTn id="33" dur="500"/>
                                        <p:tgtEl>
                                          <p:spTgt spid="15365">
                                            <p:txEl>
                                              <p:pRg st="0" end="0"/>
                                            </p:txEl>
                                          </p:spTgt>
                                        </p:tgtEl>
                                      </p:cBhvr>
                                    </p:animEffect>
                                    <p:set>
                                      <p:cBhvr>
                                        <p:cTn id="34" dur="1" fill="hold">
                                          <p:stCondLst>
                                            <p:cond delay="499"/>
                                          </p:stCondLst>
                                        </p:cTn>
                                        <p:tgtEl>
                                          <p:spTgt spid="15365">
                                            <p:txEl>
                                              <p:pRg st="0" end="0"/>
                                            </p:txEl>
                                          </p:spTgt>
                                        </p:tgtEl>
                                        <p:attrNameLst>
                                          <p:attrName>style.visibility</p:attrName>
                                        </p:attrNameLst>
                                      </p:cBhvr>
                                      <p:to>
                                        <p:strVal val="hidden"/>
                                      </p:to>
                                    </p:set>
                                  </p:childTnLst>
                                </p:cTn>
                              </p:par>
                              <p:par>
                                <p:cTn id="35" presetID="4" presetClass="exit" presetSubtype="16" fill="hold" grpId="0" nodeType="withEffect">
                                  <p:stCondLst>
                                    <p:cond delay="0"/>
                                  </p:stCondLst>
                                  <p:childTnLst>
                                    <p:animEffect transition="out" filter="box(in)">
                                      <p:cBhvr>
                                        <p:cTn id="36" dur="500"/>
                                        <p:tgtEl>
                                          <p:spTgt spid="15365">
                                            <p:txEl>
                                              <p:pRg st="1" end="1"/>
                                            </p:txEl>
                                          </p:spTgt>
                                        </p:tgtEl>
                                      </p:cBhvr>
                                    </p:animEffect>
                                    <p:set>
                                      <p:cBhvr>
                                        <p:cTn id="37" dur="1" fill="hold">
                                          <p:stCondLst>
                                            <p:cond delay="499"/>
                                          </p:stCondLst>
                                        </p:cTn>
                                        <p:tgtEl>
                                          <p:spTgt spid="15365">
                                            <p:txEl>
                                              <p:pRg st="1" end="1"/>
                                            </p:txEl>
                                          </p:spTgt>
                                        </p:tgtEl>
                                        <p:attrNameLst>
                                          <p:attrName>style.visibility</p:attrName>
                                        </p:attrNameLst>
                                      </p:cBhvr>
                                      <p:to>
                                        <p:strVal val="hidden"/>
                                      </p:to>
                                    </p:set>
                                  </p:childTnLst>
                                </p:cTn>
                              </p:par>
                              <p:par>
                                <p:cTn id="38" presetID="4" presetClass="exit" presetSubtype="16" fill="hold" grpId="0" nodeType="withEffect">
                                  <p:stCondLst>
                                    <p:cond delay="0"/>
                                  </p:stCondLst>
                                  <p:childTnLst>
                                    <p:animEffect transition="out" filter="box(in)">
                                      <p:cBhvr>
                                        <p:cTn id="39" dur="500"/>
                                        <p:tgtEl>
                                          <p:spTgt spid="15365">
                                            <p:txEl>
                                              <p:pRg st="3" end="3"/>
                                            </p:txEl>
                                          </p:spTgt>
                                        </p:tgtEl>
                                      </p:cBhvr>
                                    </p:animEffect>
                                    <p:set>
                                      <p:cBhvr>
                                        <p:cTn id="40" dur="1" fill="hold">
                                          <p:stCondLst>
                                            <p:cond delay="499"/>
                                          </p:stCondLst>
                                        </p:cTn>
                                        <p:tgtEl>
                                          <p:spTgt spid="15365">
                                            <p:txEl>
                                              <p:pRg st="3" end="3"/>
                                            </p:txEl>
                                          </p:spTgt>
                                        </p:tgtEl>
                                        <p:attrNameLst>
                                          <p:attrName>style.visibility</p:attrName>
                                        </p:attrNameLst>
                                      </p:cBhvr>
                                      <p:to>
                                        <p:strVal val="hidden"/>
                                      </p:to>
                                    </p:set>
                                  </p:childTnLst>
                                </p:cTn>
                              </p:par>
                              <p:par>
                                <p:cTn id="41" presetID="55" presetClass="entr" presetSubtype="0" fill="hold" nodeType="withEffect">
                                  <p:stCondLst>
                                    <p:cond delay="0"/>
                                  </p:stCondLst>
                                  <p:childTnLst>
                                    <p:set>
                                      <p:cBhvr>
                                        <p:cTn id="42" dur="1" fill="hold">
                                          <p:stCondLst>
                                            <p:cond delay="0"/>
                                          </p:stCondLst>
                                        </p:cTn>
                                        <p:tgtEl>
                                          <p:spTgt spid="75778"/>
                                        </p:tgtEl>
                                        <p:attrNameLst>
                                          <p:attrName>style.visibility</p:attrName>
                                        </p:attrNameLst>
                                      </p:cBhvr>
                                      <p:to>
                                        <p:strVal val="visible"/>
                                      </p:to>
                                    </p:set>
                                    <p:anim calcmode="lin" valueType="num">
                                      <p:cBhvr>
                                        <p:cTn id="43" dur="1000" fill="hold"/>
                                        <p:tgtEl>
                                          <p:spTgt spid="75778"/>
                                        </p:tgtEl>
                                        <p:attrNameLst>
                                          <p:attrName>ppt_w</p:attrName>
                                        </p:attrNameLst>
                                      </p:cBhvr>
                                      <p:tavLst>
                                        <p:tav tm="0">
                                          <p:val>
                                            <p:strVal val="#ppt_w*0.70"/>
                                          </p:val>
                                        </p:tav>
                                        <p:tav tm="100000">
                                          <p:val>
                                            <p:strVal val="#ppt_w"/>
                                          </p:val>
                                        </p:tav>
                                      </p:tavLst>
                                    </p:anim>
                                    <p:anim calcmode="lin" valueType="num">
                                      <p:cBhvr>
                                        <p:cTn id="44" dur="1000" fill="hold"/>
                                        <p:tgtEl>
                                          <p:spTgt spid="75778"/>
                                        </p:tgtEl>
                                        <p:attrNameLst>
                                          <p:attrName>ppt_h</p:attrName>
                                        </p:attrNameLst>
                                      </p:cBhvr>
                                      <p:tavLst>
                                        <p:tav tm="0">
                                          <p:val>
                                            <p:strVal val="#ppt_h"/>
                                          </p:val>
                                        </p:tav>
                                        <p:tav tm="100000">
                                          <p:val>
                                            <p:strVal val="#ppt_h"/>
                                          </p:val>
                                        </p:tav>
                                      </p:tavLst>
                                    </p:anim>
                                    <p:animEffect transition="in" filter="fade">
                                      <p:cBhvr>
                                        <p:cTn id="45"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allAtOnce"/>
      <p:bldP spid="15366" grpId="0" uiExpand="1" build="allAtOnce"/>
      <p:bldP spid="15367"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7704" y="908719"/>
            <a:ext cx="5184576" cy="2817705"/>
          </a:xfrm>
          <a:prstGeom prst="rect">
            <a:avLst/>
          </a:prstGeom>
          <a:noFill/>
          <a:ln w="9525">
            <a:noFill/>
            <a:miter lim="800000"/>
            <a:headEnd/>
            <a:tailEnd/>
          </a:ln>
        </p:spPr>
      </p:pic>
      <p:sp>
        <p:nvSpPr>
          <p:cNvPr id="3" name="Espace réservé du contenu 2"/>
          <p:cNvSpPr>
            <a:spLocks noGrp="1"/>
          </p:cNvSpPr>
          <p:nvPr>
            <p:ph idx="4294967295"/>
          </p:nvPr>
        </p:nvSpPr>
        <p:spPr>
          <a:xfrm>
            <a:off x="179512" y="1229915"/>
            <a:ext cx="8229600" cy="4863381"/>
          </a:xfrm>
        </p:spPr>
        <p:txBody>
          <a:bodyPr/>
          <a:lstStyle/>
          <a:p>
            <a:pPr marL="273050" indent="-273050">
              <a:lnSpc>
                <a:spcPct val="80000"/>
              </a:lnSpc>
            </a:pPr>
            <a:endParaRPr lang="fr-FR" sz="1800" b="1" dirty="0" smtClean="0">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endParaRPr lang="fr-FR" b="1" i="1" dirty="0" smtClean="0">
              <a:solidFill>
                <a:srgbClr val="0070C0"/>
              </a:solidFill>
              <a:latin typeface="Calibri" pitchFamily="34" charset="0"/>
            </a:endParaRPr>
          </a:p>
          <a:p>
            <a:pPr marL="273050" indent="-273050" algn="ctr">
              <a:lnSpc>
                <a:spcPct val="80000"/>
              </a:lnSpc>
              <a:buNone/>
            </a:pPr>
            <a:r>
              <a:rPr lang="fr-FR" b="1" i="1" dirty="0" smtClean="0">
                <a:solidFill>
                  <a:srgbClr val="0070C0"/>
                </a:solidFill>
                <a:latin typeface="Calibri" pitchFamily="34" charset="0"/>
              </a:rPr>
              <a:t>« La Promotion de la Santé est le processus qui confère aux populations les moyens d'assurer un plus grand contrôle sur leur propre santé, et d'améliorer celle-ci »</a:t>
            </a:r>
          </a:p>
          <a:p>
            <a:pPr marL="273050" indent="-273050" algn="ctr">
              <a:lnSpc>
                <a:spcPct val="80000"/>
              </a:lnSpc>
              <a:buNone/>
            </a:pPr>
            <a:r>
              <a:rPr lang="fr-FR" b="1" dirty="0" smtClean="0">
                <a:solidFill>
                  <a:srgbClr val="0070C0"/>
                </a:solidFill>
                <a:latin typeface="Calibri" pitchFamily="34" charset="0"/>
              </a:rPr>
              <a:t> </a:t>
            </a:r>
          </a:p>
          <a:p>
            <a:pPr marL="273050" indent="-273050" algn="ctr">
              <a:lnSpc>
                <a:spcPct val="80000"/>
              </a:lnSpc>
              <a:buNone/>
            </a:pPr>
            <a:r>
              <a:rPr lang="fr-FR" b="1" dirty="0" smtClean="0">
                <a:latin typeface="Calibri" pitchFamily="34" charset="0"/>
              </a:rPr>
              <a:t>Charte d’Ottawa, 1986</a:t>
            </a:r>
          </a:p>
          <a:p>
            <a:pPr marL="273050" indent="-273050" algn="ctr">
              <a:lnSpc>
                <a:spcPct val="80000"/>
              </a:lnSpc>
              <a:buNone/>
            </a:pPr>
            <a:endParaRPr lang="fr-FR" b="1" dirty="0" smtClean="0">
              <a:latin typeface="Calibri" pitchFamily="34" charset="0"/>
            </a:endParaRPr>
          </a:p>
          <a:p>
            <a:pPr marL="273050" indent="-273050" algn="ctr">
              <a:lnSpc>
                <a:spcPct val="80000"/>
              </a:lnSpc>
              <a:buNone/>
            </a:pPr>
            <a:r>
              <a:rPr lang="fr-FR" b="1" dirty="0" smtClean="0">
                <a:latin typeface="Calibri" pitchFamily="34" charset="0"/>
              </a:rPr>
              <a:t>Processus  apportant  aux  individus  et  aux  communautés la capacité d’accroître leur contrôle sur les déterminants de la santé et donc d’améliorer leur santé </a:t>
            </a:r>
          </a:p>
          <a:p>
            <a:pPr marL="273050" indent="-273050">
              <a:lnSpc>
                <a:spcPct val="80000"/>
              </a:lnSpc>
              <a:buFont typeface="Wingdings" pitchFamily="2" charset="2"/>
              <a:buNone/>
            </a:pPr>
            <a:endParaRPr lang="fr-FR" sz="1100" dirty="0">
              <a:latin typeface="Calibri" pitchFamily="34" charset="0"/>
            </a:endParaRPr>
          </a:p>
        </p:txBody>
      </p:sp>
      <p:pic>
        <p:nvPicPr>
          <p:cNvPr id="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Promotion de la Santé  </a:t>
            </a:r>
          </a:p>
        </p:txBody>
      </p:sp>
      <p:sp>
        <p:nvSpPr>
          <p:cNvPr id="9" name="Espace réservé du numéro de diapositive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custDataLst>
      <p:tags r:id="rId1"/>
    </p:custDataLst>
    <p:extLst>
      <p:ext uri="{BB962C8B-B14F-4D97-AF65-F5344CB8AC3E}">
        <p14:creationId xmlns:p14="http://schemas.microsoft.com/office/powerpoint/2010/main" val="661011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D2C7FFD-251C-4DEE-8A4B-561DD5D94223}" type="slidenum">
              <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7"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Promotion de la Santé  </a:t>
            </a:r>
          </a:p>
        </p:txBody>
      </p:sp>
      <p:pic>
        <p:nvPicPr>
          <p:cNvPr id="9" name="Imag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3895" y="980728"/>
            <a:ext cx="8023505" cy="4680520"/>
          </a:xfrm>
          <a:prstGeom prst="rect">
            <a:avLst/>
          </a:prstGeom>
        </p:spPr>
      </p:pic>
      <p:pic>
        <p:nvPicPr>
          <p:cNvPr id="5"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784851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B3758C7-8E9A-479D-B988-8B34C3B6A11D}" type="slidenum">
              <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9"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04800" y="1720850"/>
            <a:ext cx="8318500" cy="3416300"/>
          </a:xfrm>
          <a:prstGeom prst="rect">
            <a:avLst/>
          </a:prstGeom>
        </p:spPr>
      </p:pic>
      <p:pic>
        <p:nvPicPr>
          <p:cNvPr id="5"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263256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04800" y="1708150"/>
            <a:ext cx="8343900" cy="3441700"/>
          </a:xfrm>
          <a:prstGeom prst="rect">
            <a:avLst/>
          </a:prstGeom>
        </p:spPr>
      </p:pic>
      <p:pic>
        <p:nvPicPr>
          <p:cNvPr id="4"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71339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81000" y="1143000"/>
            <a:ext cx="8343900" cy="4572000"/>
          </a:xfrm>
          <a:prstGeom prst="rect">
            <a:avLst/>
          </a:prstGeom>
        </p:spPr>
      </p:pic>
      <p:pic>
        <p:nvPicPr>
          <p:cNvPr id="4"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826445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6991490-665B-493E-93B6-89AFE2927713}"/>
              </a:ext>
            </a:extLst>
          </p:cNvPr>
          <p:cNvSpPr>
            <a:spLocks noGrp="1"/>
          </p:cNvSpPr>
          <p:nvPr>
            <p:ph type="title"/>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1945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FF440AD2-5141-41AD-84F9-14717F9B6065}"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194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221163"/>
            <a:ext cx="87852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1">
            <a:extLst>
              <a:ext uri="{FF2B5EF4-FFF2-40B4-BE49-F238E27FC236}">
                <a16:creationId xmlns:a16="http://schemas.microsoft.com/office/drawing/2014/main" id="{299EC547-D8A1-4F7D-8E49-0E3F42477745}"/>
              </a:ext>
            </a:extLst>
          </p:cNvPr>
          <p:cNvSpPr>
            <a:spLocks noGrp="1"/>
          </p:cNvSpPr>
          <p:nvPr>
            <p:ph type="body" idx="1"/>
          </p:nvPr>
        </p:nvSpPr>
        <p:spPr>
          <a:xfrm>
            <a:off x="611188" y="2565400"/>
            <a:ext cx="8208962" cy="1655763"/>
          </a:xfrm>
        </p:spPr>
        <p:txBody>
          <a:bodyPr>
            <a:noAutofit/>
          </a:bodyPr>
          <a:lstStyle/>
          <a:p>
            <a:pPr eaLnBrk="1" fontAlgn="auto" hangingPunct="1">
              <a:spcAft>
                <a:spcPts val="0"/>
              </a:spcAft>
              <a:buFont typeface="Wingdings 2"/>
              <a:buNone/>
              <a:defRPr/>
            </a:pPr>
            <a:r>
              <a:rPr lang="fr-FR" sz="3200" dirty="0">
                <a:solidFill>
                  <a:schemeClr val="tx2">
                    <a:lumMod val="75000"/>
                  </a:schemeClr>
                </a:solidFill>
                <a:latin typeface="Calibri" pitchFamily="34" charset="0"/>
              </a:rPr>
              <a:t>LE RESEAU c</a:t>
            </a:r>
            <a:r>
              <a:rPr lang="fr-FR" sz="3200" cap="none" dirty="0">
                <a:solidFill>
                  <a:schemeClr val="tx2">
                    <a:lumMod val="75000"/>
                  </a:schemeClr>
                </a:solidFill>
                <a:latin typeface="Calibri" pitchFamily="34" charset="0"/>
              </a:rPr>
              <a:t>o</a:t>
            </a:r>
            <a:r>
              <a:rPr lang="fr-FR" sz="3200" dirty="0">
                <a:solidFill>
                  <a:schemeClr val="tx2">
                    <a:lumMod val="75000"/>
                  </a:schemeClr>
                </a:solidFill>
                <a:latin typeface="Calibri" pitchFamily="34" charset="0"/>
              </a:rPr>
              <a:t>des:</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promotion de la santé </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au quotidien</a:t>
            </a:r>
          </a:p>
        </p:txBody>
      </p:sp>
      <p:pic>
        <p:nvPicPr>
          <p:cNvPr id="19462" name="Image 6"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9266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Promotion de la Santé  </a:t>
            </a:r>
          </a:p>
        </p:txBody>
      </p:sp>
      <p:pic>
        <p:nvPicPr>
          <p:cNvPr id="10" name="Image 9"/>
          <p:cNvPicPr>
            <a:picLocks noChangeAspect="1"/>
          </p:cNvPicPr>
          <p:nvPr/>
        </p:nvPicPr>
        <p:blipFill>
          <a:blip r:embed="rId4"/>
          <a:stretch>
            <a:fillRect/>
          </a:stretch>
        </p:blipFill>
        <p:spPr>
          <a:xfrm>
            <a:off x="406400" y="1524000"/>
            <a:ext cx="8331200" cy="4800600"/>
          </a:xfrm>
          <a:prstGeom prst="rect">
            <a:avLst/>
          </a:prstGeom>
        </p:spPr>
      </p:pic>
      <p:pic>
        <p:nvPicPr>
          <p:cNvPr id="4"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893546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Promotion de la Santé  </a:t>
            </a:r>
          </a:p>
        </p:txBody>
      </p:sp>
      <p:pic>
        <p:nvPicPr>
          <p:cNvPr id="10" name="Image 9"/>
          <p:cNvPicPr>
            <a:picLocks noChangeAspect="1"/>
          </p:cNvPicPr>
          <p:nvPr/>
        </p:nvPicPr>
        <p:blipFill>
          <a:blip r:embed="rId4"/>
          <a:stretch>
            <a:fillRect/>
          </a:stretch>
        </p:blipFill>
        <p:spPr>
          <a:xfrm>
            <a:off x="406400" y="1130300"/>
            <a:ext cx="8331200" cy="5194300"/>
          </a:xfrm>
          <a:prstGeom prst="rect">
            <a:avLst/>
          </a:prstGeom>
        </p:spPr>
      </p:pic>
      <p:pic>
        <p:nvPicPr>
          <p:cNvPr id="4"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95350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Large confetti"/>
          <p:cNvSpPr>
            <a:spLocks noChangeArrowheads="1"/>
          </p:cNvSpPr>
          <p:nvPr/>
        </p:nvSpPr>
        <p:spPr bwMode="auto">
          <a:xfrm>
            <a:off x="1258888" y="188913"/>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DB434"/>
                </a:solidFill>
                <a:effectLst/>
                <a:uLnTx/>
                <a:uFillTx/>
                <a:latin typeface="Calibri" pitchFamily="34" charset="0"/>
                <a:ea typeface="+mn-ea"/>
                <a:cs typeface="Calibri" pitchFamily="34" charset="0"/>
              </a:rPr>
              <a:t>Le concept d’Education pour la Santé  </a:t>
            </a: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7" name="Imag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5276" y="1251868"/>
            <a:ext cx="8568902" cy="5002882"/>
          </a:xfrm>
          <a:prstGeom prst="rect">
            <a:avLst/>
          </a:prstGeom>
        </p:spPr>
      </p:pic>
      <p:sp>
        <p:nvSpPr>
          <p:cNvPr id="8" name="Rectangle 7"/>
          <p:cNvSpPr/>
          <p:nvPr/>
        </p:nvSpPr>
        <p:spPr>
          <a:xfrm>
            <a:off x="685800" y="4419600"/>
            <a:ext cx="8038378" cy="8382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Schoolbook"/>
              <a:ea typeface="+mn-ea"/>
              <a:cs typeface="+mn-cs"/>
            </a:endParaRPr>
          </a:p>
        </p:txBody>
      </p:sp>
      <p:pic>
        <p:nvPicPr>
          <p:cNvPr id="9"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24907590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725239" y="188913"/>
            <a:ext cx="8023225" cy="1008062"/>
          </a:xfrm>
          <a:noFill/>
        </p:spPr>
        <p:txBody>
          <a:bodyPr anchor="ctr"/>
          <a:lstStyle/>
          <a:p>
            <a:pPr algn="ctr" eaLnBrk="1" hangingPunct="1"/>
            <a:r>
              <a:rPr lang="fr-FR" altLang="fr-FR" sz="3600" b="1" dirty="0" smtClean="0">
                <a:solidFill>
                  <a:srgbClr val="00B050"/>
                </a:solidFill>
                <a:latin typeface="Calibri" panose="020F0502020204030204" pitchFamily="34" charset="0"/>
              </a:rPr>
              <a:t>Qu’est que l’éducation à la santé ?</a:t>
            </a: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6" name="Rectangle 3"/>
          <p:cNvSpPr txBox="1">
            <a:spLocks noChangeArrowheads="1"/>
          </p:cNvSpPr>
          <p:nvPr/>
        </p:nvSpPr>
        <p:spPr bwMode="auto">
          <a:xfrm>
            <a:off x="395288" y="1341438"/>
            <a:ext cx="8353425"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
                <a:srgbClr val="0DB434"/>
              </a:buClr>
              <a:buSzPct val="70000"/>
              <a:buFontTx/>
              <a:buNone/>
              <a:tabLst/>
              <a:defRPr/>
            </a:pPr>
            <a:r>
              <a:rPr kumimoji="0" lang="fr-FR" altLang="fr-FR" sz="28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rPr>
              <a:t>Développement de « </a:t>
            </a:r>
            <a:r>
              <a:rPr kumimoji="0" lang="fr-FR" altLang="fr-FR" sz="2800" b="1" i="1"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rPr>
              <a:t>compétences humaines et relationnelles utiles au développement de comportements favorables à la santé </a:t>
            </a:r>
            <a:r>
              <a:rPr kumimoji="0" lang="fr-FR" altLang="fr-FR" sz="28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rPr>
              <a:t>» </a:t>
            </a:r>
            <a:r>
              <a:rPr kumimoji="0" lang="fr-FR" altLang="fr-FR" sz="2800" b="0"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rPr>
              <a:t>(M.DEMARTEAU)</a:t>
            </a:r>
          </a:p>
          <a:p>
            <a:pPr marL="0" marR="0" lvl="0" indent="0" algn="ctr" defTabSz="914400" rtl="0" eaLnBrk="0" fontAlgn="base" latinLnBrk="0" hangingPunct="0">
              <a:lnSpc>
                <a:spcPct val="100000"/>
              </a:lnSpc>
              <a:spcBef>
                <a:spcPct val="0"/>
              </a:spcBef>
              <a:spcAft>
                <a:spcPct val="0"/>
              </a:spcAft>
              <a:buClr>
                <a:srgbClr val="0DB434"/>
              </a:buClr>
              <a:buSzPct val="70000"/>
              <a:buFontTx/>
              <a:buNone/>
              <a:tabLst/>
              <a:defRPr/>
            </a:pPr>
            <a:endParaRPr kumimoji="0" lang="fr-FR" altLang="fr-FR" sz="2400" b="0"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endParaRPr>
          </a:p>
          <a:p>
            <a:pPr marL="0" marR="0" lvl="0" indent="0" algn="just" defTabSz="914400" rtl="0" eaLnBrk="0" fontAlgn="base" latinLnBrk="0" hangingPunct="0">
              <a:lnSpc>
                <a:spcPct val="100000"/>
              </a:lnSpc>
              <a:spcBef>
                <a:spcPct val="0"/>
              </a:spcBef>
              <a:spcAft>
                <a:spcPct val="0"/>
              </a:spcAft>
              <a:buClr>
                <a:srgbClr val="0DB434"/>
              </a:buClr>
              <a:buSzPct val="70000"/>
              <a:buFontTx/>
              <a:buNone/>
              <a:tabLst/>
              <a:defRPr/>
            </a:pPr>
            <a:r>
              <a:rPr kumimoji="0" lang="fr-FR" altLang="fr-FR"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Les </a:t>
            </a:r>
            <a:r>
              <a:rPr kumimoji="0" lang="fr-FR" altLang="fr-FR"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actions</a:t>
            </a:r>
            <a:r>
              <a:rPr kumimoji="0" lang="fr-FR" altLang="fr-FR"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d’éducation pour la santé visent l’adaptation des attitudes et des comportements influençant la santé. Pour être efficaces, elles interviennent simultanément sur trois déterminants du comportement accessibles à l’éducation : </a:t>
            </a:r>
          </a:p>
          <a:p>
            <a:pPr marL="0" marR="0" lvl="0" indent="0" algn="just" defTabSz="914400" rtl="0" eaLnBrk="0" fontAlgn="base" latinLnBrk="0" hangingPunct="0">
              <a:lnSpc>
                <a:spcPct val="100000"/>
              </a:lnSpc>
              <a:spcBef>
                <a:spcPct val="0"/>
              </a:spcBef>
              <a:spcAft>
                <a:spcPct val="0"/>
              </a:spcAft>
              <a:buClr>
                <a:srgbClr val="0DB434"/>
              </a:buClr>
              <a:buSzPct val="70000"/>
              <a:buFontTx/>
              <a:buNone/>
              <a:tabLst/>
              <a:defRPr/>
            </a:pPr>
            <a:r>
              <a:rPr kumimoji="0" lang="fr-FR" altLang="fr-FR"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le </a:t>
            </a:r>
            <a:r>
              <a:rPr kumimoji="0" lang="fr-FR" altLang="fr-FR"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savoir</a:t>
            </a:r>
            <a:r>
              <a:rPr kumimoji="0" lang="fr-FR" altLang="fr-FR"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le </a:t>
            </a:r>
            <a:r>
              <a:rPr kumimoji="0" lang="fr-FR" altLang="fr-FR"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savoir-faire </a:t>
            </a:r>
            <a:r>
              <a:rPr kumimoji="0" lang="fr-FR" altLang="fr-FR"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et le </a:t>
            </a:r>
            <a:r>
              <a:rPr kumimoji="0" lang="fr-FR" altLang="fr-FR"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savoir-être. </a:t>
            </a:r>
          </a:p>
          <a:p>
            <a:pPr marL="0" marR="0" lvl="0" indent="0" algn="ctr" defTabSz="914400" rtl="0" eaLnBrk="0" fontAlgn="base" latinLnBrk="0" hangingPunct="0">
              <a:lnSpc>
                <a:spcPct val="100000"/>
              </a:lnSpc>
              <a:spcBef>
                <a:spcPct val="0"/>
              </a:spcBef>
              <a:spcAft>
                <a:spcPct val="0"/>
              </a:spcAft>
              <a:buClr>
                <a:srgbClr val="0DB434"/>
              </a:buClr>
              <a:buSzPct val="70000"/>
              <a:buFontTx/>
              <a:buNone/>
              <a:tabLst/>
              <a:defRPr/>
            </a:pPr>
            <a:endParaRPr kumimoji="0" lang="fr-FR" altLang="fr-FR" sz="2800" b="0"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endParaRPr>
          </a:p>
          <a:p>
            <a:pPr marL="0" marR="0" lvl="0" indent="0" algn="just" defTabSz="914400" rtl="0" eaLnBrk="0" fontAlgn="base" latinLnBrk="0" hangingPunct="0">
              <a:lnSpc>
                <a:spcPct val="100000"/>
              </a:lnSpc>
              <a:spcBef>
                <a:spcPts val="600"/>
              </a:spcBef>
              <a:spcAft>
                <a:spcPct val="0"/>
              </a:spcAft>
              <a:buClr>
                <a:srgbClr val="0DB434"/>
              </a:buClr>
              <a:buSzPct val="70000"/>
              <a:buFontTx/>
              <a:buNone/>
              <a:tabLst/>
              <a:defRPr/>
            </a:pPr>
            <a:endParaRPr kumimoji="0" lang="fr-FR" altLang="fr-FR" sz="2800" b="1" i="1" u="none" strike="noStrike" kern="1200" cap="none" spc="0" normalizeH="0" baseline="0" noProof="0" dirty="0" smtClean="0">
              <a:ln>
                <a:noFill/>
              </a:ln>
              <a:solidFill>
                <a:srgbClr val="00B050"/>
              </a:solidFill>
              <a:effectLst/>
              <a:uLnTx/>
              <a:uFillTx/>
              <a:latin typeface="Calibri" panose="020F0502020204030204" pitchFamily="34" charset="0"/>
              <a:ea typeface="+mn-ea"/>
              <a:cs typeface="+mn-cs"/>
            </a:endParaRPr>
          </a:p>
        </p:txBody>
      </p:sp>
      <p:pic>
        <p:nvPicPr>
          <p:cNvPr id="7" name="Imag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588224" y="5085184"/>
            <a:ext cx="1290573" cy="154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96191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725239" y="188913"/>
            <a:ext cx="8023225" cy="1008062"/>
          </a:xfrm>
          <a:noFill/>
        </p:spPr>
        <p:txBody>
          <a:bodyPr anchor="ctr"/>
          <a:lstStyle/>
          <a:p>
            <a:pPr algn="ctr" eaLnBrk="1" hangingPunct="1"/>
            <a:r>
              <a:rPr lang="fr-FR" altLang="fr-FR" sz="3600" b="1" dirty="0">
                <a:solidFill>
                  <a:srgbClr val="00B050"/>
                </a:solidFill>
                <a:latin typeface="Calibri" panose="020F0502020204030204" pitchFamily="34" charset="0"/>
              </a:rPr>
              <a:t>Education à la santé : Principes clés</a:t>
            </a:r>
            <a:endParaRPr lang="fr-FR" altLang="fr-FR" sz="3600" b="1" dirty="0" smtClean="0">
              <a:solidFill>
                <a:srgbClr val="00B050"/>
              </a:solidFill>
              <a:latin typeface="Calibri" panose="020F0502020204030204" pitchFamily="34" charset="0"/>
            </a:endParaRP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6" name="Rectangle 3"/>
          <p:cNvSpPr txBox="1">
            <a:spLocks noChangeArrowheads="1"/>
          </p:cNvSpPr>
          <p:nvPr/>
        </p:nvSpPr>
        <p:spPr bwMode="auto">
          <a:xfrm>
            <a:off x="395288" y="1341438"/>
            <a:ext cx="8353425"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marR="0" lvl="0" indent="0" algn="just" defTabSz="914400" rtl="0" eaLnBrk="0" fontAlgn="base" latinLnBrk="0" hangingPunct="0">
              <a:lnSpc>
                <a:spcPct val="80000"/>
              </a:lnSpc>
              <a:spcBef>
                <a:spcPts val="525"/>
              </a:spcBef>
              <a:spcAft>
                <a:spcPct val="0"/>
              </a:spcAft>
              <a:buClr>
                <a:srgbClr val="99CC00"/>
              </a:buClr>
              <a:buSzPct val="70000"/>
              <a:buFont typeface="Wingdings" pitchFamily="2" charset="2"/>
              <a:buNone/>
              <a:tabLst/>
              <a:defRPr/>
            </a:pPr>
            <a:r>
              <a:rPr kumimoji="0" lang="fr-FR" altLang="fr-FR" sz="2800" b="1" i="0" u="none" strike="noStrike" kern="1200" cap="none" spc="0" normalizeH="0" baseline="0" noProof="0" dirty="0">
                <a:ln>
                  <a:noFill/>
                </a:ln>
                <a:solidFill>
                  <a:srgbClr val="00B050"/>
                </a:solidFill>
                <a:effectLst/>
                <a:uLnTx/>
                <a:uFillTx/>
                <a:latin typeface="Calibri" panose="020F0502020204030204" pitchFamily="34" charset="0"/>
                <a:ea typeface="+mn-ea"/>
                <a:cs typeface="Times New Roman" panose="02020603050405020304" pitchFamily="18" charset="0"/>
              </a:rPr>
              <a:t>Approche globale</a:t>
            </a:r>
          </a:p>
          <a:p>
            <a:pPr marL="0" marR="0" lvl="0" indent="0" algn="just" defTabSz="914400" rtl="0" eaLnBrk="0" fontAlgn="base" latinLnBrk="0" hangingPunct="0">
              <a:lnSpc>
                <a:spcPct val="80000"/>
              </a:lnSpc>
              <a:spcBef>
                <a:spcPts val="525"/>
              </a:spcBef>
              <a:spcAft>
                <a:spcPct val="0"/>
              </a:spcAft>
              <a:buClr>
                <a:srgbClr val="99CC00"/>
              </a:buClr>
              <a:buSzPct val="70000"/>
              <a:buFontTx/>
              <a:buNone/>
              <a:tabLst/>
              <a:defRPr/>
            </a:pPr>
            <a:r>
              <a:rPr kumimoji="0" lang="fr-FR" alt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Prendre en compte les dimensions physique, psychologique et sociale de la santé</a:t>
            </a:r>
          </a:p>
          <a:p>
            <a:pPr marL="0" marR="0" lvl="0" indent="0" algn="just" defTabSz="914400" rtl="0" eaLnBrk="0" fontAlgn="base" latinLnBrk="0" hangingPunct="0">
              <a:lnSpc>
                <a:spcPct val="80000"/>
              </a:lnSpc>
              <a:spcBef>
                <a:spcPts val="525"/>
              </a:spcBef>
              <a:spcAft>
                <a:spcPct val="0"/>
              </a:spcAft>
              <a:buClr>
                <a:srgbClr val="99CC00"/>
              </a:buClr>
              <a:buSzPct val="70000"/>
              <a:buFontTx/>
              <a:buNone/>
              <a:tabLst/>
              <a:defRPr/>
            </a:pPr>
            <a:endParaRPr kumimoji="0" lang="fr-FR" altLang="fr-FR"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just" defTabSz="914400" rtl="0" eaLnBrk="0" fontAlgn="base" latinLnBrk="0" hangingPunct="0">
              <a:lnSpc>
                <a:spcPct val="80000"/>
              </a:lnSpc>
              <a:spcBef>
                <a:spcPts val="525"/>
              </a:spcBef>
              <a:spcAft>
                <a:spcPct val="0"/>
              </a:spcAft>
              <a:buClr>
                <a:srgbClr val="99CC00"/>
              </a:buClr>
              <a:buSzPct val="70000"/>
              <a:buFont typeface="Wingdings" pitchFamily="2" charset="2"/>
              <a:buNone/>
              <a:tabLst/>
              <a:defRPr/>
            </a:pPr>
            <a:r>
              <a:rPr kumimoji="0" lang="fr-FR" altLang="fr-FR" sz="2800" b="1" i="0" u="none" strike="noStrike" kern="1200" cap="none" spc="0" normalizeH="0" baseline="0" noProof="0" dirty="0">
                <a:ln>
                  <a:noFill/>
                </a:ln>
                <a:solidFill>
                  <a:srgbClr val="00B050"/>
                </a:solidFill>
                <a:effectLst/>
                <a:uLnTx/>
                <a:uFillTx/>
                <a:latin typeface="Calibri" panose="020F0502020204030204" pitchFamily="34" charset="0"/>
                <a:ea typeface="+mn-ea"/>
                <a:cs typeface="Times New Roman" panose="02020603050405020304" pitchFamily="18" charset="0"/>
              </a:rPr>
              <a:t>Approche positive</a:t>
            </a:r>
          </a:p>
          <a:p>
            <a:pPr marL="0" marR="0" lvl="0" indent="0" algn="just" defTabSz="914400" rtl="0" eaLnBrk="0" fontAlgn="base" latinLnBrk="0" hangingPunct="0">
              <a:lnSpc>
                <a:spcPct val="80000"/>
              </a:lnSpc>
              <a:spcBef>
                <a:spcPts val="525"/>
              </a:spcBef>
              <a:spcAft>
                <a:spcPct val="0"/>
              </a:spcAft>
              <a:buClr>
                <a:srgbClr val="99CC00"/>
              </a:buClr>
              <a:buSzPct val="70000"/>
              <a:buFontTx/>
              <a:buNone/>
              <a:tabLst/>
              <a:defRPr/>
            </a:pPr>
            <a:r>
              <a:rPr kumimoji="0" lang="fr-FR" alt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Favoriser la mobilisation et le développement des compétences psychosociales et de l’estime </a:t>
            </a:r>
            <a:r>
              <a:rPr kumimoji="0" lang="fr-FR" altLang="fr-FR"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Times New Roman" panose="02020603050405020304" pitchFamily="18" charset="0"/>
              </a:rPr>
              <a:t>de soi</a:t>
            </a:r>
            <a:r>
              <a:rPr kumimoji="0" lang="fr-FR" alt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r>
              <a:rPr kumimoji="0" lang="fr-FR" altLang="fr-FR"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Times New Roman" panose="02020603050405020304" pitchFamily="18" charset="0"/>
              </a:rPr>
              <a:t>          la valorisation</a:t>
            </a:r>
          </a:p>
          <a:p>
            <a:pPr marL="0" marR="0" lvl="0" indent="0" algn="just" defTabSz="914400" rtl="0" eaLnBrk="0" fontAlgn="base" latinLnBrk="0" hangingPunct="0">
              <a:lnSpc>
                <a:spcPct val="80000"/>
              </a:lnSpc>
              <a:spcBef>
                <a:spcPts val="525"/>
              </a:spcBef>
              <a:spcAft>
                <a:spcPct val="0"/>
              </a:spcAft>
              <a:buClr>
                <a:srgbClr val="99CC00"/>
              </a:buClr>
              <a:buSzPct val="70000"/>
              <a:buFontTx/>
              <a:buNone/>
              <a:tabLst/>
              <a:defRPr/>
            </a:pPr>
            <a:endParaRPr kumimoji="0" lang="fr-FR" altLang="fr-FR"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just" defTabSz="914400" rtl="0" eaLnBrk="0" fontAlgn="base" latinLnBrk="0" hangingPunct="0">
              <a:lnSpc>
                <a:spcPct val="80000"/>
              </a:lnSpc>
              <a:spcBef>
                <a:spcPts val="525"/>
              </a:spcBef>
              <a:spcAft>
                <a:spcPct val="0"/>
              </a:spcAft>
              <a:buClr>
                <a:srgbClr val="99CC00"/>
              </a:buClr>
              <a:buSzPct val="70000"/>
              <a:buFont typeface="Wingdings" pitchFamily="2" charset="2"/>
              <a:buNone/>
              <a:tabLst/>
              <a:defRPr/>
            </a:pPr>
            <a:r>
              <a:rPr kumimoji="0" lang="fr-FR" altLang="fr-FR" sz="2800" b="1" i="0" u="none" strike="noStrike" kern="1200" cap="none" spc="0" normalizeH="0" baseline="0" noProof="0" dirty="0">
                <a:ln>
                  <a:noFill/>
                </a:ln>
                <a:solidFill>
                  <a:srgbClr val="00B050"/>
                </a:solidFill>
                <a:effectLst/>
                <a:uLnTx/>
                <a:uFillTx/>
                <a:latin typeface="Calibri" panose="020F0502020204030204" pitchFamily="34" charset="0"/>
                <a:ea typeface="+mn-ea"/>
                <a:cs typeface="Times New Roman" panose="02020603050405020304" pitchFamily="18" charset="0"/>
              </a:rPr>
              <a:t>Approche réflexive</a:t>
            </a:r>
          </a:p>
          <a:p>
            <a:pPr marL="0" marR="0" lvl="0" indent="0" algn="just" defTabSz="914400" rtl="0" eaLnBrk="0" fontAlgn="base" latinLnBrk="0" hangingPunct="0">
              <a:lnSpc>
                <a:spcPct val="80000"/>
              </a:lnSpc>
              <a:spcBef>
                <a:spcPts val="525"/>
              </a:spcBef>
              <a:spcAft>
                <a:spcPct val="0"/>
              </a:spcAft>
              <a:buClr>
                <a:srgbClr val="99CC00"/>
              </a:buClr>
              <a:buSzPct val="70000"/>
              <a:buFontTx/>
              <a:buNone/>
              <a:tabLst/>
              <a:defRPr/>
            </a:pPr>
            <a:r>
              <a:rPr kumimoji="0" lang="fr-FR" alt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Inciter à la réflexion</a:t>
            </a:r>
          </a:p>
          <a:p>
            <a:pPr marL="0" marR="0" lvl="0" indent="0" algn="just" defTabSz="914400" rtl="0" eaLnBrk="0" fontAlgn="base" latinLnBrk="0" hangingPunct="0">
              <a:lnSpc>
                <a:spcPct val="80000"/>
              </a:lnSpc>
              <a:spcBef>
                <a:spcPts val="525"/>
              </a:spcBef>
              <a:spcAft>
                <a:spcPct val="0"/>
              </a:spcAft>
              <a:buClr>
                <a:srgbClr val="99CC00"/>
              </a:buClr>
              <a:buSzPct val="70000"/>
              <a:buFontTx/>
              <a:buNone/>
              <a:tabLst/>
              <a:defRPr/>
            </a:pPr>
            <a:endParaRPr kumimoji="0" lang="fr-FR" altLang="fr-FR"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just" defTabSz="914400" rtl="0" eaLnBrk="0" fontAlgn="base" latinLnBrk="0" hangingPunct="0">
              <a:lnSpc>
                <a:spcPct val="80000"/>
              </a:lnSpc>
              <a:spcBef>
                <a:spcPts val="525"/>
              </a:spcBef>
              <a:spcAft>
                <a:spcPct val="0"/>
              </a:spcAft>
              <a:buClr>
                <a:srgbClr val="99CC00"/>
              </a:buClr>
              <a:buSzPct val="70000"/>
              <a:buFont typeface="Wingdings" pitchFamily="2" charset="2"/>
              <a:buNone/>
              <a:tabLst/>
              <a:defRPr/>
            </a:pPr>
            <a:r>
              <a:rPr kumimoji="0" lang="fr-FR" altLang="fr-FR" sz="2800" b="1" i="0" u="none" strike="noStrike" kern="1200" cap="none" spc="0" normalizeH="0" baseline="0" noProof="0" dirty="0">
                <a:ln>
                  <a:noFill/>
                </a:ln>
                <a:solidFill>
                  <a:srgbClr val="00B050"/>
                </a:solidFill>
                <a:effectLst/>
                <a:uLnTx/>
                <a:uFillTx/>
                <a:latin typeface="Calibri" panose="020F0502020204030204" pitchFamily="34" charset="0"/>
                <a:ea typeface="+mn-ea"/>
                <a:cs typeface="Times New Roman" panose="02020603050405020304" pitchFamily="18" charset="0"/>
              </a:rPr>
              <a:t>Approche participative</a:t>
            </a:r>
          </a:p>
          <a:p>
            <a:pPr marL="0" marR="0" lvl="0" indent="0" algn="just" defTabSz="914400" rtl="0" eaLnBrk="0" fontAlgn="base" latinLnBrk="0" hangingPunct="0">
              <a:lnSpc>
                <a:spcPct val="80000"/>
              </a:lnSpc>
              <a:spcBef>
                <a:spcPts val="525"/>
              </a:spcBef>
              <a:spcAft>
                <a:spcPct val="0"/>
              </a:spcAft>
              <a:buClr>
                <a:srgbClr val="99CC00"/>
              </a:buClr>
              <a:buSzPct val="70000"/>
              <a:buFontTx/>
              <a:buNone/>
              <a:tabLst/>
              <a:defRPr/>
            </a:pPr>
            <a:r>
              <a:rPr kumimoji="0" lang="fr-FR" alt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Favoriser la participation active en tenant compte des connaissances, attitudes, valeurs, pratiques et expériences des personnes</a:t>
            </a: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
                <a:srgbClr val="0DB434"/>
              </a:buClr>
              <a:buSzPct val="70000"/>
              <a:buFontTx/>
              <a:buNone/>
              <a:tabLst/>
              <a:defRPr/>
            </a:pPr>
            <a:endParaRPr kumimoji="0" lang="fr-FR" altLang="fr-FR" sz="2800" b="0"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endParaRPr>
          </a:p>
          <a:p>
            <a:pPr marL="0" marR="0" lvl="0" indent="0" algn="just" defTabSz="914400" rtl="0" eaLnBrk="0" fontAlgn="base" latinLnBrk="0" hangingPunct="0">
              <a:lnSpc>
                <a:spcPct val="100000"/>
              </a:lnSpc>
              <a:spcBef>
                <a:spcPts val="600"/>
              </a:spcBef>
              <a:spcAft>
                <a:spcPct val="0"/>
              </a:spcAft>
              <a:buClr>
                <a:srgbClr val="0DB434"/>
              </a:buClr>
              <a:buSzPct val="70000"/>
              <a:buFontTx/>
              <a:buNone/>
              <a:tabLst/>
              <a:defRPr/>
            </a:pPr>
            <a:endParaRPr kumimoji="0" lang="fr-FR" altLang="fr-FR" sz="2800" b="1" i="1" u="none" strike="noStrike" kern="1200" cap="none" spc="0" normalizeH="0" baseline="0" noProof="0" dirty="0" smtClean="0">
              <a:ln>
                <a:noFill/>
              </a:ln>
              <a:solidFill>
                <a:srgbClr val="00B050"/>
              </a:solidFill>
              <a:effectLst/>
              <a:uLnTx/>
              <a:uFillTx/>
              <a:latin typeface="Calibri" panose="020F0502020204030204" pitchFamily="34" charset="0"/>
              <a:ea typeface="+mn-ea"/>
              <a:cs typeface="+mn-cs"/>
            </a:endParaRPr>
          </a:p>
        </p:txBody>
      </p:sp>
    </p:spTree>
    <p:custDataLst>
      <p:tags r:id="rId1"/>
    </p:custDataLst>
    <p:extLst>
      <p:ext uri="{BB962C8B-B14F-4D97-AF65-F5344CB8AC3E}">
        <p14:creationId xmlns:p14="http://schemas.microsoft.com/office/powerpoint/2010/main" val="24720879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725239" y="188913"/>
            <a:ext cx="8023225" cy="1008062"/>
          </a:xfrm>
          <a:noFill/>
        </p:spPr>
        <p:txBody>
          <a:bodyPr anchor="ctr">
            <a:normAutofit fontScale="90000"/>
          </a:bodyPr>
          <a:lstStyle/>
          <a:p>
            <a:pPr algn="ctr" eaLnBrk="1" hangingPunct="1"/>
            <a:r>
              <a:rPr lang="fr-FR" altLang="fr-FR" sz="3600" b="1" dirty="0">
                <a:solidFill>
                  <a:srgbClr val="00B050"/>
                </a:solidFill>
                <a:latin typeface="Calibri" panose="020F0502020204030204" pitchFamily="34" charset="0"/>
              </a:rPr>
              <a:t>Education à la santé : </a:t>
            </a:r>
            <a:r>
              <a:rPr lang="fr-FR" altLang="fr-FR" sz="3600" b="1" dirty="0" smtClean="0">
                <a:solidFill>
                  <a:srgbClr val="00B050"/>
                </a:solidFill>
                <a:latin typeface="Calibri" panose="020F0502020204030204" pitchFamily="34" charset="0"/>
              </a:rPr>
              <a:t/>
            </a:r>
            <a:br>
              <a:rPr lang="fr-FR" altLang="fr-FR" sz="3600" b="1" dirty="0" smtClean="0">
                <a:solidFill>
                  <a:srgbClr val="00B050"/>
                </a:solidFill>
                <a:latin typeface="Calibri" panose="020F0502020204030204" pitchFamily="34" charset="0"/>
              </a:rPr>
            </a:br>
            <a:r>
              <a:rPr lang="fr-FR" altLang="fr-FR" sz="3600" b="1" dirty="0" smtClean="0">
                <a:solidFill>
                  <a:srgbClr val="00B050"/>
                </a:solidFill>
                <a:latin typeface="Calibri" panose="020F0502020204030204" pitchFamily="34" charset="0"/>
              </a:rPr>
              <a:t>Strategies d’intervention</a:t>
            </a: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6" name="Rectangle 3"/>
          <p:cNvSpPr txBox="1">
            <a:spLocks noChangeArrowheads="1"/>
          </p:cNvSpPr>
          <p:nvPr/>
        </p:nvSpPr>
        <p:spPr bwMode="auto">
          <a:xfrm>
            <a:off x="395288" y="1341438"/>
            <a:ext cx="8353425"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3050" marR="0" lvl="0" indent="-339725" algn="just" defTabSz="914400" rtl="0" eaLnBrk="0" fontAlgn="base" latinLnBrk="0" hangingPunct="0">
              <a:lnSpc>
                <a:spcPct val="100000"/>
              </a:lnSpc>
              <a:spcBef>
                <a:spcPts val="600"/>
              </a:spcBef>
              <a:spcAft>
                <a:spcPct val="0"/>
              </a:spcAft>
              <a:buClr>
                <a:srgbClr val="0DB434"/>
              </a:buClr>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altLang="fr-FR"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La réductions des risques : Limiter les conséquences d’une pratique à risque </a:t>
            </a:r>
            <a:r>
              <a:rPr kumimoji="0" lang="fr-FR" altLang="fr-FR"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(Ex : distribution ou mise à disposition de matériel de prévention à destination des consommateurs de produits psychoactifs)</a:t>
            </a:r>
          </a:p>
          <a:p>
            <a:pPr marL="273050" marR="0" lvl="0" indent="-339725" algn="just" defTabSz="914400" rtl="0" eaLnBrk="0" fontAlgn="base" latinLnBrk="0" hangingPunct="0">
              <a:lnSpc>
                <a:spcPct val="100000"/>
              </a:lnSpc>
              <a:spcBef>
                <a:spcPts val="600"/>
              </a:spcBef>
              <a:spcAft>
                <a:spcPct val="0"/>
              </a:spcAft>
              <a:buClr>
                <a:srgbClr val="0DB434"/>
              </a:buClr>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fr-FR" altLang="fr-FR"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73050" marR="0" lvl="0" indent="-339725" algn="just" defTabSz="914400" rtl="0" eaLnBrk="0" fontAlgn="base" latinLnBrk="0" hangingPunct="0">
              <a:lnSpc>
                <a:spcPct val="100000"/>
              </a:lnSpc>
              <a:spcBef>
                <a:spcPts val="600"/>
              </a:spcBef>
              <a:spcAft>
                <a:spcPct val="0"/>
              </a:spcAft>
              <a:buClr>
                <a:srgbClr val="0DB434"/>
              </a:buClr>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altLang="fr-FR"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L’acquisition de connaissances : Permet l’acquisition de savoirs </a:t>
            </a:r>
            <a:r>
              <a:rPr kumimoji="0" lang="fr-FR" altLang="fr-FR"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(Ex : stand d’information, exposition, séances d’information sur les effets de…..)</a:t>
            </a:r>
          </a:p>
          <a:p>
            <a:pPr marL="273050" marR="0" lvl="0" indent="-339725" algn="just" defTabSz="914400" rtl="0" eaLnBrk="0" fontAlgn="base" latinLnBrk="0" hangingPunct="0">
              <a:lnSpc>
                <a:spcPct val="100000"/>
              </a:lnSpc>
              <a:spcBef>
                <a:spcPts val="600"/>
              </a:spcBef>
              <a:spcAft>
                <a:spcPct val="0"/>
              </a:spcAft>
              <a:buClr>
                <a:srgbClr val="0DB434"/>
              </a:buClr>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fr-FR" altLang="fr-FR"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73050" marR="0" lvl="0" indent="-339725" algn="just" defTabSz="914400" rtl="0" eaLnBrk="0" fontAlgn="base" latinLnBrk="0" hangingPunct="0">
              <a:lnSpc>
                <a:spcPct val="100000"/>
              </a:lnSpc>
              <a:spcBef>
                <a:spcPts val="600"/>
              </a:spcBef>
              <a:spcAft>
                <a:spcPct val="0"/>
              </a:spcAft>
              <a:buClr>
                <a:srgbClr val="0DB434"/>
              </a:buClr>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altLang="fr-FR"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La réflexion sur les attitudes et les représentations : Vise la prise de conscience personnelle par la réflexion sur ses propres idées, valeurs ou encore sur ses habitudes, ses choix de vie et ce qui motive </a:t>
            </a:r>
            <a:r>
              <a:rPr kumimoji="0" lang="fr-FR" altLang="fr-FR"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(Ex : utilisation de techniques pour faire émergence des représentations, intervention à partir des comportements eux-mêmes,…)</a:t>
            </a:r>
          </a:p>
          <a:p>
            <a:pPr marL="0" marR="0" lvl="0" indent="0" algn="l" defTabSz="914400" rtl="0" eaLnBrk="0" fontAlgn="base" latinLnBrk="0" hangingPunct="0">
              <a:lnSpc>
                <a:spcPct val="100000"/>
              </a:lnSpc>
              <a:spcBef>
                <a:spcPct val="0"/>
              </a:spcBef>
              <a:spcAft>
                <a:spcPct val="0"/>
              </a:spcAft>
              <a:buClr>
                <a:srgbClr val="0DB434"/>
              </a:buClr>
              <a:buSzPct val="70000"/>
              <a:buFontTx/>
              <a:buNone/>
              <a:tabLst/>
              <a:defRPr/>
            </a:pPr>
            <a:endParaRPr kumimoji="0" lang="fr-FR" altLang="fr-FR" sz="2800" b="0"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endParaRPr>
          </a:p>
          <a:p>
            <a:pPr marL="0" marR="0" lvl="0" indent="0" algn="just" defTabSz="914400" rtl="0" eaLnBrk="0" fontAlgn="base" latinLnBrk="0" hangingPunct="0">
              <a:lnSpc>
                <a:spcPct val="100000"/>
              </a:lnSpc>
              <a:spcBef>
                <a:spcPts val="600"/>
              </a:spcBef>
              <a:spcAft>
                <a:spcPct val="0"/>
              </a:spcAft>
              <a:buClr>
                <a:srgbClr val="0DB434"/>
              </a:buClr>
              <a:buSzPct val="70000"/>
              <a:buFontTx/>
              <a:buNone/>
              <a:tabLst/>
              <a:defRPr/>
            </a:pPr>
            <a:endParaRPr kumimoji="0" lang="fr-FR" altLang="fr-FR" sz="2800" b="1" i="1" u="none" strike="noStrike" kern="1200" cap="none" spc="0" normalizeH="0" baseline="0" noProof="0" dirty="0" smtClean="0">
              <a:ln>
                <a:noFill/>
              </a:ln>
              <a:solidFill>
                <a:srgbClr val="00B050"/>
              </a:solidFill>
              <a:effectLst/>
              <a:uLnTx/>
              <a:uFillTx/>
              <a:latin typeface="Calibri" panose="020F0502020204030204" pitchFamily="34" charset="0"/>
              <a:ea typeface="+mn-ea"/>
              <a:cs typeface="+mn-cs"/>
            </a:endParaRPr>
          </a:p>
        </p:txBody>
      </p:sp>
    </p:spTree>
    <p:custDataLst>
      <p:tags r:id="rId1"/>
    </p:custDataLst>
    <p:extLst>
      <p:ext uri="{BB962C8B-B14F-4D97-AF65-F5344CB8AC3E}">
        <p14:creationId xmlns:p14="http://schemas.microsoft.com/office/powerpoint/2010/main" val="963967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725239" y="188913"/>
            <a:ext cx="8023225" cy="1008062"/>
          </a:xfrm>
          <a:noFill/>
        </p:spPr>
        <p:txBody>
          <a:bodyPr anchor="ctr">
            <a:normAutofit fontScale="90000"/>
          </a:bodyPr>
          <a:lstStyle/>
          <a:p>
            <a:pPr algn="ctr" eaLnBrk="1" hangingPunct="1"/>
            <a:r>
              <a:rPr lang="fr-FR" altLang="fr-FR" sz="3600" b="1" dirty="0">
                <a:solidFill>
                  <a:srgbClr val="00B050"/>
                </a:solidFill>
                <a:latin typeface="Calibri" panose="020F0502020204030204" pitchFamily="34" charset="0"/>
              </a:rPr>
              <a:t>Education à la santé : </a:t>
            </a:r>
            <a:r>
              <a:rPr lang="fr-FR" altLang="fr-FR" sz="3600" b="1" dirty="0" smtClean="0">
                <a:solidFill>
                  <a:srgbClr val="00B050"/>
                </a:solidFill>
                <a:latin typeface="Calibri" panose="020F0502020204030204" pitchFamily="34" charset="0"/>
              </a:rPr>
              <a:t/>
            </a:r>
            <a:br>
              <a:rPr lang="fr-FR" altLang="fr-FR" sz="3600" b="1" dirty="0" smtClean="0">
                <a:solidFill>
                  <a:srgbClr val="00B050"/>
                </a:solidFill>
                <a:latin typeface="Calibri" panose="020F0502020204030204" pitchFamily="34" charset="0"/>
              </a:rPr>
            </a:br>
            <a:r>
              <a:rPr lang="fr-FR" altLang="fr-FR" sz="3600" b="1" dirty="0" smtClean="0">
                <a:solidFill>
                  <a:srgbClr val="00B050"/>
                </a:solidFill>
                <a:latin typeface="Calibri" panose="020F0502020204030204" pitchFamily="34" charset="0"/>
              </a:rPr>
              <a:t>Strategies d’intervention</a:t>
            </a: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6" name="Rectangle 3"/>
          <p:cNvSpPr txBox="1">
            <a:spLocks noChangeArrowheads="1"/>
          </p:cNvSpPr>
          <p:nvPr/>
        </p:nvSpPr>
        <p:spPr bwMode="auto">
          <a:xfrm>
            <a:off x="395288" y="1341438"/>
            <a:ext cx="8353425"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3050" marR="0" lvl="0" indent="-339725" algn="just" defTabSz="449263" rtl="0" eaLnBrk="0" fontAlgn="base" latinLnBrk="0" hangingPunct="0">
              <a:lnSpc>
                <a:spcPct val="100000"/>
              </a:lnSpc>
              <a:spcBef>
                <a:spcPts val="800"/>
              </a:spcBef>
              <a:spcAft>
                <a:spcPct val="0"/>
              </a:spcAft>
              <a:buClr>
                <a:srgbClr val="0DB434"/>
              </a:buClr>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altLang="fr-FR" sz="24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mn-cs"/>
              </a:rPr>
              <a:t>Le renforcement des compétences psychosociales : </a:t>
            </a:r>
            <a:r>
              <a:rPr kumimoji="0" lang="fr-FR" altLang="fr-FR" sz="2200" b="0" i="1"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rPr>
              <a:t>«</a:t>
            </a:r>
            <a:r>
              <a:rPr kumimoji="0" lang="fr-FR" altLang="fr-FR" sz="22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rPr>
              <a:t> </a:t>
            </a:r>
            <a:r>
              <a:rPr kumimoji="0" lang="fr-FR" altLang="fr-FR" sz="2200" b="0" i="1"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rPr>
              <a:t>Capacité d'une personne à répondre avec efficacité aux exigences et aux épreuves de la vie quotidienne ».</a:t>
            </a:r>
            <a:r>
              <a:rPr kumimoji="0" lang="fr-FR" altLang="fr-FR" sz="2200" b="1"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rPr>
              <a:t> </a:t>
            </a:r>
            <a:r>
              <a:rPr kumimoji="0" lang="fr-FR" altLang="fr-FR" sz="2000" b="0" i="1"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rPr>
              <a:t>(Ex : mise en situation, jeu de rôle,….)  </a:t>
            </a:r>
          </a:p>
          <a:p>
            <a:pPr marL="273050" marR="0" lvl="0" indent="-339725" algn="just" defTabSz="449263" rtl="0" eaLnBrk="0" fontAlgn="base" latinLnBrk="0" hangingPunct="0">
              <a:lnSpc>
                <a:spcPct val="100000"/>
              </a:lnSpc>
              <a:spcBef>
                <a:spcPts val="800"/>
              </a:spcBef>
              <a:spcAft>
                <a:spcPct val="0"/>
              </a:spcAft>
              <a:buClr>
                <a:srgbClr val="0DB434"/>
              </a:buClr>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fr-FR" altLang="fr-FR" sz="1000" b="0"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endParaRPr>
          </a:p>
          <a:p>
            <a:pPr marL="273050" marR="0" lvl="0" indent="-339725" algn="just" defTabSz="449263" rtl="0" eaLnBrk="0" fontAlgn="base" latinLnBrk="0" hangingPunct="0">
              <a:lnSpc>
                <a:spcPct val="100000"/>
              </a:lnSpc>
              <a:spcBef>
                <a:spcPts val="800"/>
              </a:spcBef>
              <a:spcAft>
                <a:spcPct val="0"/>
              </a:spcAft>
              <a:buClr>
                <a:srgbClr val="0DB434"/>
              </a:buClr>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altLang="fr-FR" sz="24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mn-cs"/>
              </a:rPr>
              <a:t>Les stratégies « choc » : </a:t>
            </a:r>
            <a:r>
              <a:rPr kumimoji="0" lang="fr-FR" altLang="fr-FR" sz="2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mn-cs"/>
              </a:rPr>
              <a:t>Faire peur, montrer les conséquences négatives des comportements. </a:t>
            </a:r>
            <a:r>
              <a:rPr kumimoji="0" lang="fr-FR" altLang="fr-FR" sz="2000" b="0" i="1"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rPr>
              <a:t>(Ex : montrer des personnes accidentées, des poumons noirs,….)  </a:t>
            </a:r>
          </a:p>
          <a:p>
            <a:pPr marL="273050" marR="0" lvl="0" indent="-339725" algn="just" defTabSz="449263" rtl="0" eaLnBrk="0" fontAlgn="base" latinLnBrk="0" hangingPunct="0">
              <a:lnSpc>
                <a:spcPct val="100000"/>
              </a:lnSpc>
              <a:spcBef>
                <a:spcPts val="800"/>
              </a:spcBef>
              <a:spcAft>
                <a:spcPct val="0"/>
              </a:spcAft>
              <a:buClr>
                <a:srgbClr val="0DB434"/>
              </a:buClr>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fr-FR" altLang="fr-FR" sz="1000" b="0"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endParaRPr>
          </a:p>
          <a:p>
            <a:pPr marL="273050" marR="0" lvl="0" indent="-339725" algn="just" defTabSz="449263" rtl="0" eaLnBrk="0" fontAlgn="base" latinLnBrk="0" hangingPunct="0">
              <a:lnSpc>
                <a:spcPct val="100000"/>
              </a:lnSpc>
              <a:spcBef>
                <a:spcPts val="800"/>
              </a:spcBef>
              <a:spcAft>
                <a:spcPct val="0"/>
              </a:spcAft>
              <a:buClr>
                <a:srgbClr val="0DB434"/>
              </a:buClr>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altLang="fr-FR" sz="24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mn-cs"/>
              </a:rPr>
              <a:t>Les stratégies participatives : </a:t>
            </a:r>
            <a:r>
              <a:rPr kumimoji="0" lang="fr-FR" altLang="fr-FR" sz="2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mn-cs"/>
              </a:rPr>
              <a:t>Public participe aux prises de décision, choix des thèmes travaillés, choix des modes d’implication,… </a:t>
            </a:r>
            <a:r>
              <a:rPr kumimoji="0" lang="fr-FR" altLang="fr-FR" sz="2000" b="0" i="1"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rPr>
              <a:t>(Ex : éducation par les pairs, santé communautaire, activités citoyennes,….)</a:t>
            </a:r>
          </a:p>
          <a:p>
            <a:pPr marL="273050" marR="0" lvl="0" indent="-339725" algn="just" defTabSz="449263" rtl="0" eaLnBrk="0" fontAlgn="base" latinLnBrk="0" hangingPunct="0">
              <a:lnSpc>
                <a:spcPct val="100000"/>
              </a:lnSpc>
              <a:spcBef>
                <a:spcPts val="800"/>
              </a:spcBef>
              <a:spcAft>
                <a:spcPct val="0"/>
              </a:spcAft>
              <a:buClr>
                <a:srgbClr val="0DB434"/>
              </a:buClr>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fr-FR" altLang="fr-FR" sz="1000" b="0" i="0" u="none" strike="noStrike" kern="1200" cap="none" spc="0" normalizeH="0" baseline="0" noProof="0" dirty="0">
              <a:ln>
                <a:noFill/>
              </a:ln>
              <a:solidFill>
                <a:prstClr val="black"/>
              </a:solidFill>
              <a:effectLst/>
              <a:uLnTx/>
              <a:uFillTx/>
              <a:latin typeface="Calibri" panose="020F0502020204030204" pitchFamily="34" charset="0"/>
              <a:ea typeface="Microsoft YaHei"/>
              <a:cs typeface="+mn-cs"/>
            </a:endParaRPr>
          </a:p>
          <a:p>
            <a:pPr marL="273050" marR="0" lvl="0" indent="-339725" algn="just" defTabSz="449263" rtl="0" eaLnBrk="0" fontAlgn="base" latinLnBrk="0" hangingPunct="0">
              <a:lnSpc>
                <a:spcPct val="100000"/>
              </a:lnSpc>
              <a:spcBef>
                <a:spcPts val="800"/>
              </a:spcBef>
              <a:spcAft>
                <a:spcPct val="0"/>
              </a:spcAft>
              <a:buClr>
                <a:srgbClr val="0DB434"/>
              </a:buClr>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fr-FR"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itchFamily="34" charset="0"/>
              </a:rPr>
              <a:t>Accompagnement relationnel : </a:t>
            </a:r>
            <a:r>
              <a:rPr kumimoji="0" lang="fr-FR"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itchFamily="34" charset="0"/>
              </a:rPr>
              <a:t>Implique des échanges interpersonnels, en groupe ou en entretien individuel </a:t>
            </a:r>
            <a:r>
              <a:rPr kumimoji="0" lang="fr-FR"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itchFamily="34" charset="0"/>
              </a:rPr>
              <a:t>(Ex : groupe de paroles, ….) </a:t>
            </a:r>
          </a:p>
          <a:p>
            <a:pPr marL="0" marR="0" lvl="0" indent="0" algn="l" defTabSz="914400" rtl="0" eaLnBrk="0" fontAlgn="base" latinLnBrk="0" hangingPunct="0">
              <a:lnSpc>
                <a:spcPct val="100000"/>
              </a:lnSpc>
              <a:spcBef>
                <a:spcPct val="0"/>
              </a:spcBef>
              <a:spcAft>
                <a:spcPct val="0"/>
              </a:spcAft>
              <a:buClr>
                <a:srgbClr val="0DB434"/>
              </a:buClr>
              <a:buSzPct val="70000"/>
              <a:buFontTx/>
              <a:buNone/>
              <a:tabLst/>
              <a:defRPr/>
            </a:pPr>
            <a:endParaRPr kumimoji="0" lang="fr-FR" altLang="fr-FR" sz="2800" b="0"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endParaRPr>
          </a:p>
          <a:p>
            <a:pPr marL="0" marR="0" lvl="0" indent="0" algn="just" defTabSz="914400" rtl="0" eaLnBrk="0" fontAlgn="base" latinLnBrk="0" hangingPunct="0">
              <a:lnSpc>
                <a:spcPct val="100000"/>
              </a:lnSpc>
              <a:spcBef>
                <a:spcPts val="600"/>
              </a:spcBef>
              <a:spcAft>
                <a:spcPct val="0"/>
              </a:spcAft>
              <a:buClr>
                <a:srgbClr val="0DB434"/>
              </a:buClr>
              <a:buSzPct val="70000"/>
              <a:buFontTx/>
              <a:buNone/>
              <a:tabLst/>
              <a:defRPr/>
            </a:pPr>
            <a:endParaRPr kumimoji="0" lang="fr-FR" altLang="fr-FR" sz="2800" b="1" i="1" u="none" strike="noStrike" kern="1200" cap="none" spc="0" normalizeH="0" baseline="0" noProof="0" dirty="0" smtClean="0">
              <a:ln>
                <a:noFill/>
              </a:ln>
              <a:solidFill>
                <a:srgbClr val="00B050"/>
              </a:solidFill>
              <a:effectLst/>
              <a:uLnTx/>
              <a:uFillTx/>
              <a:latin typeface="Calibri" panose="020F0502020204030204" pitchFamily="34" charset="0"/>
              <a:ea typeface="+mn-ea"/>
              <a:cs typeface="+mn-cs"/>
            </a:endParaRPr>
          </a:p>
        </p:txBody>
      </p:sp>
    </p:spTree>
    <p:custDataLst>
      <p:tags r:id="rId1"/>
    </p:custDataLst>
    <p:extLst>
      <p:ext uri="{BB962C8B-B14F-4D97-AF65-F5344CB8AC3E}">
        <p14:creationId xmlns:p14="http://schemas.microsoft.com/office/powerpoint/2010/main" val="3464602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725239" y="188913"/>
            <a:ext cx="8023225" cy="1008062"/>
          </a:xfrm>
          <a:noFill/>
        </p:spPr>
        <p:txBody>
          <a:bodyPr anchor="ctr">
            <a:normAutofit fontScale="90000"/>
          </a:bodyPr>
          <a:lstStyle/>
          <a:p>
            <a:pPr algn="ctr" eaLnBrk="1" hangingPunct="1"/>
            <a:r>
              <a:rPr lang="fr-FR" altLang="fr-FR" sz="3600" b="1" dirty="0">
                <a:solidFill>
                  <a:srgbClr val="00B050"/>
                </a:solidFill>
                <a:latin typeface="Calibri" panose="020F0502020204030204" pitchFamily="34" charset="0"/>
              </a:rPr>
              <a:t>Education à la santé : </a:t>
            </a:r>
            <a:r>
              <a:rPr lang="fr-FR" altLang="fr-FR" sz="3600" b="1" dirty="0" smtClean="0">
                <a:solidFill>
                  <a:srgbClr val="00B050"/>
                </a:solidFill>
                <a:latin typeface="Calibri" panose="020F0502020204030204" pitchFamily="34" charset="0"/>
              </a:rPr>
              <a:t/>
            </a:r>
            <a:br>
              <a:rPr lang="fr-FR" altLang="fr-FR" sz="3600" b="1" dirty="0" smtClean="0">
                <a:solidFill>
                  <a:srgbClr val="00B050"/>
                </a:solidFill>
                <a:latin typeface="Calibri" panose="020F0502020204030204" pitchFamily="34" charset="0"/>
              </a:rPr>
            </a:br>
            <a:r>
              <a:rPr lang="fr-FR" altLang="fr-FR" sz="3600" b="1" dirty="0" smtClean="0">
                <a:solidFill>
                  <a:srgbClr val="00B050"/>
                </a:solidFill>
                <a:latin typeface="Calibri" panose="020F0502020204030204" pitchFamily="34" charset="0"/>
              </a:rPr>
              <a:t>Strategies d’intervention</a:t>
            </a: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6" name="Rectangle 3"/>
          <p:cNvSpPr txBox="1">
            <a:spLocks noChangeArrowheads="1"/>
          </p:cNvSpPr>
          <p:nvPr/>
        </p:nvSpPr>
        <p:spPr bwMode="auto">
          <a:xfrm>
            <a:off x="395288" y="1341438"/>
            <a:ext cx="8353425" cy="4679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3050" marR="0" lvl="0" indent="-273050" algn="just" defTabSz="914400" rtl="0" eaLnBrk="0" fontAlgn="base" latinLnBrk="0" hangingPunct="0">
              <a:lnSpc>
                <a:spcPct val="100000"/>
              </a:lnSpc>
              <a:spcBef>
                <a:spcPts val="600"/>
              </a:spcBef>
              <a:spcAft>
                <a:spcPts val="600"/>
              </a:spcAft>
              <a:buClr>
                <a:srgbClr val="0DB434"/>
              </a:buClr>
              <a:buSzPct val="70000"/>
              <a:buFontTx/>
              <a:buNone/>
              <a:tabLst/>
              <a:defRPr/>
            </a:pPr>
            <a:r>
              <a:rPr kumimoji="0" lang="fr-FR" altLang="fr-FR"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Adapté au public visé :</a:t>
            </a:r>
            <a:r>
              <a:rPr kumimoji="0" lang="fr-FR" altLang="fr-FR" sz="240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 </a:t>
            </a:r>
            <a:r>
              <a:rPr kumimoji="0" lang="fr-FR" alt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 fonction du niveau scolaire, des connaissances déjà acquises, des représentations, en prenant en compte leurs opinions et en suscitant leur adhésion. </a:t>
            </a:r>
          </a:p>
          <a:p>
            <a:pPr marL="273050" marR="0" lvl="0" indent="-273050" algn="just" defTabSz="914400" rtl="0" eaLnBrk="0" fontAlgn="base" latinLnBrk="0" hangingPunct="0">
              <a:lnSpc>
                <a:spcPct val="100000"/>
              </a:lnSpc>
              <a:spcBef>
                <a:spcPts val="600"/>
              </a:spcBef>
              <a:spcAft>
                <a:spcPts val="600"/>
              </a:spcAft>
              <a:buClr>
                <a:srgbClr val="0DB434"/>
              </a:buClr>
              <a:buSzPct val="70000"/>
              <a:buFontTx/>
              <a:buNone/>
              <a:tabLst/>
              <a:defRPr/>
            </a:pPr>
            <a:r>
              <a:rPr kumimoji="0" lang="fr-FR" altLang="fr-FR"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Adéquation entre enjeux et méthodes utilisées : </a:t>
            </a:r>
            <a:r>
              <a:rPr kumimoji="0" lang="fr-FR" alt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Souhaite-t-on faire acquérir des connaissances, développer des compétences  personnelles, réduire des risques, avoir une réflexion sur les attitudes et les comportements ? Souhaite-t-on se mobiliser pour aménager l’environnement, faciliter l’accès à… ? </a:t>
            </a:r>
          </a:p>
          <a:p>
            <a:pPr marL="273050" marR="0" lvl="0" indent="-273050" algn="just" defTabSz="914400" rtl="0" eaLnBrk="0" fontAlgn="base" latinLnBrk="0" hangingPunct="0">
              <a:lnSpc>
                <a:spcPct val="100000"/>
              </a:lnSpc>
              <a:spcBef>
                <a:spcPts val="600"/>
              </a:spcBef>
              <a:spcAft>
                <a:spcPct val="0"/>
              </a:spcAft>
              <a:buClr>
                <a:srgbClr val="0DB434"/>
              </a:buClr>
              <a:buSzPct val="70000"/>
              <a:buFontTx/>
              <a:buNone/>
              <a:tabLst/>
              <a:defRPr/>
            </a:pPr>
            <a:r>
              <a:rPr kumimoji="0" lang="fr-FR" altLang="fr-FR"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Adéquation entre ressources/calendrier et stratégie d’intervention : </a:t>
            </a:r>
            <a:r>
              <a:rPr kumimoji="0" lang="fr-FR" altLang="fr-FR" sz="240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 </a:t>
            </a:r>
            <a:r>
              <a:rPr kumimoji="0" lang="fr-FR" alt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 quelles forces humaines dispose-t-on ? A-t-on suffisamment de temps pour réaliser le projet ? Quel budget est nécessaire ?</a:t>
            </a:r>
          </a:p>
          <a:p>
            <a:pPr marL="0" marR="0" lvl="0" indent="0" algn="l" defTabSz="914400" rtl="0" eaLnBrk="0" fontAlgn="base" latinLnBrk="0" hangingPunct="0">
              <a:lnSpc>
                <a:spcPct val="100000"/>
              </a:lnSpc>
              <a:spcBef>
                <a:spcPct val="0"/>
              </a:spcBef>
              <a:spcAft>
                <a:spcPct val="0"/>
              </a:spcAft>
              <a:buClr>
                <a:srgbClr val="0DB434"/>
              </a:buClr>
              <a:buSzPct val="70000"/>
              <a:buFontTx/>
              <a:buNone/>
              <a:tabLst/>
              <a:defRPr/>
            </a:pPr>
            <a:endParaRPr kumimoji="0" lang="fr-FR" altLang="fr-FR" sz="2800" b="0"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sym typeface="Webdings" panose="05030102010509060703" pitchFamily="18" charset="2"/>
            </a:endParaRPr>
          </a:p>
          <a:p>
            <a:pPr marL="0" marR="0" lvl="0" indent="0" algn="just" defTabSz="914400" rtl="0" eaLnBrk="0" fontAlgn="base" latinLnBrk="0" hangingPunct="0">
              <a:lnSpc>
                <a:spcPct val="100000"/>
              </a:lnSpc>
              <a:spcBef>
                <a:spcPts val="600"/>
              </a:spcBef>
              <a:spcAft>
                <a:spcPct val="0"/>
              </a:spcAft>
              <a:buClr>
                <a:srgbClr val="0DB434"/>
              </a:buClr>
              <a:buSzPct val="70000"/>
              <a:buFontTx/>
              <a:buNone/>
              <a:tabLst/>
              <a:defRPr/>
            </a:pPr>
            <a:endParaRPr kumimoji="0" lang="fr-FR" altLang="fr-FR" sz="2800" b="1" i="1" u="none" strike="noStrike" kern="1200" cap="none" spc="0" normalizeH="0" baseline="0" noProof="0" dirty="0" smtClean="0">
              <a:ln>
                <a:noFill/>
              </a:ln>
              <a:solidFill>
                <a:srgbClr val="00B050"/>
              </a:solidFill>
              <a:effectLst/>
              <a:uLnTx/>
              <a:uFillTx/>
              <a:latin typeface="Calibri" panose="020F0502020204030204" pitchFamily="34" charset="0"/>
              <a:ea typeface="+mn-ea"/>
              <a:cs typeface="+mn-cs"/>
            </a:endParaRPr>
          </a:p>
        </p:txBody>
      </p:sp>
    </p:spTree>
    <p:custDataLst>
      <p:tags r:id="rId1"/>
    </p:custDataLst>
    <p:extLst>
      <p:ext uri="{BB962C8B-B14F-4D97-AF65-F5344CB8AC3E}">
        <p14:creationId xmlns:p14="http://schemas.microsoft.com/office/powerpoint/2010/main" val="963073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lvl="0" algn="ctr" fontAlgn="auto">
              <a:spcBef>
                <a:spcPts val="0"/>
              </a:spcBef>
              <a:spcAft>
                <a:spcPts val="0"/>
              </a:spcAft>
              <a:defRPr/>
            </a:pPr>
            <a:r>
              <a:rPr kumimoji="0" lang="fr-FR" sz="3200" b="1" i="0" strike="noStrike" kern="1200" cap="small" spc="0" normalizeH="0" baseline="0" noProof="0" dirty="0" smtClean="0">
                <a:ln>
                  <a:noFill/>
                </a:ln>
                <a:solidFill>
                  <a:srgbClr val="0DB434"/>
                </a:solidFill>
                <a:effectLst/>
                <a:uLnTx/>
                <a:uFillTx/>
                <a:latin typeface="Calibri" pitchFamily="34" charset="0"/>
                <a:cs typeface="Calibri" pitchFamily="34" charset="0"/>
              </a:rPr>
              <a:t>LE CONCEPT</a:t>
            </a:r>
            <a:r>
              <a:rPr lang="fr-FR" sz="3200" b="1" cap="small" dirty="0">
                <a:solidFill>
                  <a:srgbClr val="0DB434"/>
                </a:solidFill>
                <a:latin typeface="Calibri" pitchFamily="34" charset="0"/>
                <a:cs typeface="Calibri" pitchFamily="34" charset="0"/>
              </a:rPr>
              <a:t> DE </a:t>
            </a:r>
            <a:r>
              <a:rPr lang="fr-FR" sz="3200" b="1" dirty="0" smtClean="0">
                <a:solidFill>
                  <a:srgbClr val="0DB434"/>
                </a:solidFill>
                <a:latin typeface="Calibri" pitchFamily="34" charset="0"/>
                <a:cs typeface="Calibri" pitchFamily="34" charset="0"/>
              </a:rPr>
              <a:t>SANTE MENTALE POSITIVE</a:t>
            </a:r>
            <a:endParaRPr kumimoji="0" lang="fr-FR" sz="3200" b="1" i="0" strike="noStrike" kern="1200" spc="0" normalizeH="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323528" y="1677798"/>
            <a:ext cx="8229600" cy="4337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1"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Etat </a:t>
            </a:r>
            <a:r>
              <a:rPr lang="fr-FR" sz="2400" b="1" kern="0" dirty="0">
                <a:solidFill>
                  <a:prstClr val="black"/>
                </a:solidFill>
                <a:latin typeface="Calibri" pitchFamily="34" charset="0"/>
              </a:rPr>
              <a:t>de bien-être, sentiment de bonheur et/ou </a:t>
            </a:r>
            <a:r>
              <a:rPr lang="fr-FR" sz="2400" b="1" kern="0" dirty="0" smtClean="0">
                <a:solidFill>
                  <a:prstClr val="black"/>
                </a:solidFill>
                <a:latin typeface="Calibri" pitchFamily="34" charset="0"/>
              </a:rPr>
              <a:t>de réalisation </a:t>
            </a:r>
            <a:r>
              <a:rPr lang="fr-FR" sz="2400" b="1" kern="0" dirty="0">
                <a:solidFill>
                  <a:prstClr val="black"/>
                </a:solidFill>
                <a:latin typeface="Calibri" pitchFamily="34" charset="0"/>
              </a:rPr>
              <a:t>de </a:t>
            </a:r>
            <a:r>
              <a:rPr lang="fr-FR" sz="2400" b="1" kern="0" dirty="0" smtClean="0">
                <a:solidFill>
                  <a:prstClr val="black"/>
                </a:solidFill>
                <a:latin typeface="Calibri" pitchFamily="34" charset="0"/>
              </a:rPr>
              <a:t>soi</a:t>
            </a:r>
          </a:p>
          <a:p>
            <a:pPr marL="0" lvl="0" indent="0" algn="just">
              <a:lnSpc>
                <a:spcPct val="80000"/>
              </a:lnSpc>
              <a:buClr>
                <a:srgbClr val="EDF3AE"/>
              </a:buClr>
              <a:buNone/>
            </a:pPr>
            <a:endParaRPr lang="fr-FR" sz="24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Caractéristiques </a:t>
            </a:r>
            <a:r>
              <a:rPr lang="fr-FR" sz="2400" b="1" kern="0" dirty="0">
                <a:solidFill>
                  <a:prstClr val="black"/>
                </a:solidFill>
                <a:latin typeface="Calibri" pitchFamily="34" charset="0"/>
              </a:rPr>
              <a:t>de la </a:t>
            </a:r>
            <a:r>
              <a:rPr lang="fr-FR" sz="2400" b="1" kern="0" dirty="0" smtClean="0">
                <a:solidFill>
                  <a:prstClr val="black"/>
                </a:solidFill>
                <a:latin typeface="Calibri" pitchFamily="34" charset="0"/>
              </a:rPr>
              <a:t>personnalité</a:t>
            </a:r>
          </a:p>
          <a:p>
            <a:pPr marL="0" lvl="0" indent="0" algn="just">
              <a:lnSpc>
                <a:spcPct val="80000"/>
              </a:lnSpc>
              <a:buClr>
                <a:srgbClr val="EDF3AE"/>
              </a:buClr>
              <a:buNone/>
            </a:pPr>
            <a:endParaRPr lang="fr-FR" sz="2400" b="1" kern="0" dirty="0" smtClean="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Etat </a:t>
            </a:r>
            <a:r>
              <a:rPr lang="fr-FR" sz="2400" b="1" kern="0" dirty="0">
                <a:solidFill>
                  <a:prstClr val="black"/>
                </a:solidFill>
                <a:latin typeface="Calibri" pitchFamily="34" charset="0"/>
              </a:rPr>
              <a:t>positif, d'équilibre et d’harmonie entre l’individu </a:t>
            </a:r>
            <a:r>
              <a:rPr lang="fr-FR" sz="2400" b="1" kern="0" dirty="0" smtClean="0">
                <a:solidFill>
                  <a:prstClr val="black"/>
                </a:solidFill>
                <a:latin typeface="Calibri" pitchFamily="34" charset="0"/>
              </a:rPr>
              <a:t>et son milieu</a:t>
            </a:r>
          </a:p>
          <a:p>
            <a:pPr marL="0" lvl="0" indent="0" algn="just">
              <a:lnSpc>
                <a:spcPct val="80000"/>
              </a:lnSpc>
              <a:buClr>
                <a:srgbClr val="EDF3AE"/>
              </a:buClr>
              <a:buNone/>
            </a:pPr>
            <a:endParaRPr lang="fr-FR" sz="24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Capacité </a:t>
            </a:r>
            <a:r>
              <a:rPr lang="fr-FR" sz="2400" b="1" kern="0" dirty="0">
                <a:solidFill>
                  <a:prstClr val="black"/>
                </a:solidFill>
                <a:latin typeface="Calibri" pitchFamily="34" charset="0"/>
              </a:rPr>
              <a:t>dynamique, « effort permanent, </a:t>
            </a:r>
            <a:r>
              <a:rPr lang="fr-FR" sz="2400" b="1" kern="0" dirty="0" smtClean="0">
                <a:solidFill>
                  <a:prstClr val="black"/>
                </a:solidFill>
                <a:latin typeface="Calibri" pitchFamily="34" charset="0"/>
              </a:rPr>
              <a:t>perpétuelle conquête </a:t>
            </a:r>
            <a:r>
              <a:rPr lang="fr-FR" sz="2400" b="1" kern="0" dirty="0">
                <a:solidFill>
                  <a:prstClr val="black"/>
                </a:solidFill>
                <a:latin typeface="Calibri" pitchFamily="34" charset="0"/>
              </a:rPr>
              <a:t>de l'autonomie »</a:t>
            </a:r>
            <a:endParaRPr kumimoji="0" lang="fr-FR" sz="1800" b="1" u="none" strike="noStrike" kern="0" cap="none" spc="0" normalizeH="0" baseline="0" noProof="0" dirty="0" smtClean="0">
              <a:ln>
                <a:noFill/>
              </a:ln>
              <a:solidFill>
                <a:prstClr val="black"/>
              </a:solidFill>
              <a:effectLst/>
              <a:uLnTx/>
              <a:uFillTx/>
              <a:latin typeface="Calibri" pitchFamily="34" charset="0"/>
            </a:endParaRP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37893300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LE CONCEPT</a:t>
            </a:r>
            <a:r>
              <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rPr>
              <a:t> DE </a:t>
            </a:r>
            <a:r>
              <a:rPr kumimoji="0" lang="fr-FR" sz="3200" b="1" i="0" strike="noStrike" kern="1200" cap="none" spc="0" normalizeH="0" baseline="0" noProof="0" dirty="0" smtClean="0">
                <a:ln>
                  <a:noFill/>
                </a:ln>
                <a:solidFill>
                  <a:srgbClr val="0DB434"/>
                </a:solidFill>
                <a:effectLst/>
                <a:uLnTx/>
                <a:uFillTx/>
                <a:latin typeface="Calibri" pitchFamily="34" charset="0"/>
                <a:ea typeface="+mn-ea"/>
                <a:cs typeface="Calibri" pitchFamily="34" charset="0"/>
              </a:rPr>
              <a:t>SANTE MENTALE POSITIVE</a:t>
            </a:r>
            <a:endParaRPr kumimoji="0" lang="fr-FR" sz="3200" b="1" i="0" strike="noStrike" kern="1200" cap="none"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323528" y="1268760"/>
            <a:ext cx="8229600" cy="54726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0" lvl="0" indent="0" algn="just">
              <a:lnSpc>
                <a:spcPct val="80000"/>
              </a:lnSpc>
              <a:buClr>
                <a:srgbClr val="EDF3AE"/>
              </a:buClr>
              <a:buNone/>
            </a:pPr>
            <a:r>
              <a:rPr lang="fr-FR" sz="2400" b="1" kern="0" dirty="0" smtClean="0">
                <a:solidFill>
                  <a:prstClr val="black"/>
                </a:solidFill>
                <a:latin typeface="Calibri" pitchFamily="34" charset="0"/>
              </a:rPr>
              <a:t> </a:t>
            </a:r>
            <a:r>
              <a:rPr lang="fr-FR" sz="2400" b="1" kern="0" dirty="0">
                <a:solidFill>
                  <a:prstClr val="black"/>
                </a:solidFill>
                <a:latin typeface="Calibri" pitchFamily="34" charset="0"/>
              </a:rPr>
              <a:t>Un ensemble d’états bien identifiés empiriquement : </a:t>
            </a: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24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Accomplissement </a:t>
            </a:r>
            <a:r>
              <a:rPr lang="fr-FR" sz="2400" b="1" kern="0" dirty="0">
                <a:solidFill>
                  <a:prstClr val="black"/>
                </a:solidFill>
                <a:latin typeface="Calibri" pitchFamily="34" charset="0"/>
              </a:rPr>
              <a:t>et réalisation de </a:t>
            </a:r>
            <a:r>
              <a:rPr lang="fr-FR" sz="2400" b="1" kern="0" dirty="0" smtClean="0">
                <a:solidFill>
                  <a:prstClr val="black"/>
                </a:solidFill>
                <a:latin typeface="Calibri" pitchFamily="34" charset="0"/>
              </a:rPr>
              <a:t>soi</a:t>
            </a:r>
          </a:p>
          <a:p>
            <a:pPr marL="0" lvl="0" indent="0" algn="just">
              <a:lnSpc>
                <a:spcPct val="80000"/>
              </a:lnSpc>
              <a:buClr>
                <a:srgbClr val="EDF3AE"/>
              </a:buClr>
              <a:buNone/>
            </a:pPr>
            <a:endParaRPr lang="fr-FR" sz="8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Sentiment </a:t>
            </a:r>
            <a:r>
              <a:rPr lang="fr-FR" sz="2400" b="1" kern="0" dirty="0">
                <a:solidFill>
                  <a:prstClr val="black"/>
                </a:solidFill>
                <a:latin typeface="Calibri" pitchFamily="34" charset="0"/>
              </a:rPr>
              <a:t>de valeur personnelle (estime de soi </a:t>
            </a:r>
            <a:r>
              <a:rPr lang="fr-FR" sz="2400" b="1" kern="0" dirty="0" smtClean="0">
                <a:solidFill>
                  <a:prstClr val="black"/>
                </a:solidFill>
                <a:latin typeface="Calibri" pitchFamily="34" charset="0"/>
              </a:rPr>
              <a:t>)</a:t>
            </a:r>
          </a:p>
          <a:p>
            <a:pPr marL="0" lvl="0" indent="0" algn="just">
              <a:lnSpc>
                <a:spcPct val="80000"/>
              </a:lnSpc>
              <a:buClr>
                <a:srgbClr val="EDF3AE"/>
              </a:buClr>
              <a:buNone/>
            </a:pPr>
            <a:endParaRPr lang="fr-FR" sz="8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Registres </a:t>
            </a:r>
            <a:r>
              <a:rPr lang="fr-FR" sz="2400" b="1" kern="0" dirty="0">
                <a:solidFill>
                  <a:prstClr val="black"/>
                </a:solidFill>
                <a:latin typeface="Calibri" pitchFamily="34" charset="0"/>
              </a:rPr>
              <a:t>de « l’intelligence </a:t>
            </a:r>
            <a:r>
              <a:rPr lang="fr-FR" sz="2400" b="1" kern="0" dirty="0" smtClean="0">
                <a:solidFill>
                  <a:prstClr val="black"/>
                </a:solidFill>
                <a:latin typeface="Calibri" pitchFamily="34" charset="0"/>
              </a:rPr>
              <a:t>socio-émotionnelle » :</a:t>
            </a:r>
            <a:endParaRPr lang="fr-FR" sz="2400" b="1" kern="0" dirty="0">
              <a:solidFill>
                <a:prstClr val="black"/>
              </a:solidFill>
              <a:latin typeface="Calibri" pitchFamily="34" charset="0"/>
            </a:endParaRPr>
          </a:p>
          <a:p>
            <a:pPr marL="269875" lvl="0" indent="0" algn="just">
              <a:lnSpc>
                <a:spcPct val="80000"/>
              </a:lnSpc>
              <a:buClr>
                <a:srgbClr val="EDF3AE"/>
              </a:buClr>
              <a:buNone/>
            </a:pPr>
            <a:r>
              <a:rPr lang="fr-FR" sz="2400" b="1" kern="0" dirty="0" smtClean="0">
                <a:solidFill>
                  <a:prstClr val="black"/>
                </a:solidFill>
                <a:latin typeface="Calibri" pitchFamily="34" charset="0"/>
              </a:rPr>
              <a:t>Perception </a:t>
            </a:r>
            <a:r>
              <a:rPr lang="fr-FR" sz="2400" b="1" kern="0" dirty="0">
                <a:solidFill>
                  <a:prstClr val="black"/>
                </a:solidFill>
                <a:latin typeface="Calibri" pitchFamily="34" charset="0"/>
              </a:rPr>
              <a:t>consciente et contrôle de ses émotions</a:t>
            </a:r>
          </a:p>
          <a:p>
            <a:pPr marL="269875" lvl="0" indent="0" algn="just">
              <a:lnSpc>
                <a:spcPct val="80000"/>
              </a:lnSpc>
              <a:buClr>
                <a:srgbClr val="EDF3AE"/>
              </a:buClr>
              <a:buNone/>
            </a:pPr>
            <a:r>
              <a:rPr lang="fr-FR" sz="2400" b="1" kern="0" dirty="0" smtClean="0">
                <a:solidFill>
                  <a:prstClr val="black"/>
                </a:solidFill>
                <a:latin typeface="Calibri" pitchFamily="34" charset="0"/>
              </a:rPr>
              <a:t>Capacité </a:t>
            </a:r>
            <a:r>
              <a:rPr lang="fr-FR" sz="2400" b="1" kern="0" dirty="0">
                <a:solidFill>
                  <a:prstClr val="black"/>
                </a:solidFill>
                <a:latin typeface="Calibri" pitchFamily="34" charset="0"/>
              </a:rPr>
              <a:t>à identifier les émotions d’autrui et à savoir y </a:t>
            </a:r>
            <a:r>
              <a:rPr lang="fr-FR" sz="2400" b="1" kern="0" dirty="0" smtClean="0">
                <a:solidFill>
                  <a:prstClr val="black"/>
                </a:solidFill>
                <a:latin typeface="Calibri" pitchFamily="34" charset="0"/>
              </a:rPr>
              <a:t>répondre</a:t>
            </a:r>
          </a:p>
          <a:p>
            <a:pPr marL="269875" lvl="0" indent="0" algn="just">
              <a:lnSpc>
                <a:spcPct val="80000"/>
              </a:lnSpc>
              <a:buClr>
                <a:srgbClr val="EDF3AE"/>
              </a:buClr>
              <a:buNone/>
            </a:pPr>
            <a:endParaRPr lang="fr-FR" sz="8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Sentiment </a:t>
            </a:r>
            <a:r>
              <a:rPr lang="fr-FR" sz="2400" b="1" kern="0" dirty="0">
                <a:solidFill>
                  <a:prstClr val="black"/>
                </a:solidFill>
                <a:latin typeface="Calibri" pitchFamily="34" charset="0"/>
              </a:rPr>
              <a:t>d’influence ou de contrôle sur sa destinée et </a:t>
            </a:r>
          </a:p>
          <a:p>
            <a:pPr marL="0" lvl="0" indent="0" algn="just">
              <a:lnSpc>
                <a:spcPct val="80000"/>
              </a:lnSpc>
              <a:buClr>
                <a:srgbClr val="EDF3AE"/>
              </a:buClr>
              <a:buNone/>
            </a:pPr>
            <a:r>
              <a:rPr lang="fr-FR" sz="2400" b="1" kern="0" dirty="0">
                <a:solidFill>
                  <a:prstClr val="black"/>
                </a:solidFill>
                <a:latin typeface="Calibri" pitchFamily="34" charset="0"/>
              </a:rPr>
              <a:t>son environnement </a:t>
            </a: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8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Capacités </a:t>
            </a:r>
            <a:r>
              <a:rPr lang="fr-FR" sz="2400" b="1" kern="0" dirty="0">
                <a:solidFill>
                  <a:prstClr val="black"/>
                </a:solidFill>
                <a:latin typeface="Calibri" pitchFamily="34" charset="0"/>
              </a:rPr>
              <a:t>d’adaptation (coping) ou de résilience </a:t>
            </a:r>
            <a:r>
              <a:rPr lang="fr-FR" sz="2400" b="1" kern="0" dirty="0" smtClean="0">
                <a:solidFill>
                  <a:prstClr val="black"/>
                </a:solidFill>
                <a:latin typeface="Calibri" pitchFamily="34" charset="0"/>
              </a:rPr>
              <a:t>individuelle</a:t>
            </a:r>
          </a:p>
          <a:p>
            <a:pPr marL="0" lvl="0" indent="0" algn="just">
              <a:lnSpc>
                <a:spcPct val="80000"/>
              </a:lnSpc>
              <a:buClr>
                <a:srgbClr val="EDF3AE"/>
              </a:buClr>
              <a:buNone/>
            </a:pPr>
            <a:endParaRPr lang="fr-FR" sz="8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Etats </a:t>
            </a:r>
            <a:r>
              <a:rPr lang="fr-FR" sz="2400" b="1" kern="0" dirty="0">
                <a:solidFill>
                  <a:prstClr val="black"/>
                </a:solidFill>
                <a:latin typeface="Calibri" pitchFamily="34" charset="0"/>
              </a:rPr>
              <a:t>de satisfaction, de bien-être ou de bonheur</a:t>
            </a: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238825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492375"/>
            <a:ext cx="6626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id="{70DE6D99-8E33-435D-BD99-F38E758D5B7F}"/>
              </a:ext>
            </a:extLst>
          </p:cNvPr>
          <p:cNvSpPr>
            <a:spLocks noGrp="1"/>
          </p:cNvSpPr>
          <p:nvPr>
            <p:ph type="title"/>
            <p:custDataLst>
              <p:tags r:id="rId2"/>
            </p:custDataLst>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21508"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F18AFB0-A622-43F4-B88B-56F4E6030B21}"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21509" name="Image 6" descr="CoDES-0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3092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lvl="0" algn="ctr" fontAlgn="auto">
              <a:spcBef>
                <a:spcPts val="0"/>
              </a:spcBef>
              <a:spcAft>
                <a:spcPts val="0"/>
              </a:spcAft>
              <a:defRPr/>
            </a:pPr>
            <a:r>
              <a:rPr kumimoji="0" lang="fr-FR" sz="3200" b="1" i="0" strike="noStrike" kern="1200" cap="small" spc="0" normalizeH="0" baseline="0" noProof="0" dirty="0" smtClean="0">
                <a:ln>
                  <a:noFill/>
                </a:ln>
                <a:solidFill>
                  <a:srgbClr val="0DB434"/>
                </a:solidFill>
                <a:effectLst/>
                <a:uLnTx/>
                <a:uFillTx/>
                <a:latin typeface="Calibri" pitchFamily="34" charset="0"/>
                <a:cs typeface="Calibri" pitchFamily="34" charset="0"/>
              </a:rPr>
              <a:t>LE CONCEPT</a:t>
            </a:r>
            <a:r>
              <a:rPr lang="fr-FR" sz="3200" b="1" cap="small" dirty="0">
                <a:solidFill>
                  <a:srgbClr val="0DB434"/>
                </a:solidFill>
                <a:latin typeface="Calibri" pitchFamily="34" charset="0"/>
                <a:cs typeface="Calibri" pitchFamily="34" charset="0"/>
              </a:rPr>
              <a:t> DE </a:t>
            </a:r>
            <a:r>
              <a:rPr lang="fr-FR" sz="3200" b="1" dirty="0" smtClean="0">
                <a:solidFill>
                  <a:srgbClr val="0DB434"/>
                </a:solidFill>
                <a:latin typeface="Calibri" pitchFamily="34" charset="0"/>
                <a:cs typeface="Calibri" pitchFamily="34" charset="0"/>
              </a:rPr>
              <a:t>SANTE MENTALE POSITIVE</a:t>
            </a:r>
            <a:endParaRPr kumimoji="0" lang="fr-FR" sz="3200" b="1" i="0" strike="noStrike" kern="1200" spc="0" normalizeH="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323528" y="1677798"/>
            <a:ext cx="8229600" cy="44875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0" lvl="0" indent="0" algn="just">
              <a:lnSpc>
                <a:spcPct val="80000"/>
              </a:lnSpc>
              <a:buClr>
                <a:srgbClr val="EDF3AE"/>
              </a:buClr>
              <a:buNone/>
            </a:pPr>
            <a:r>
              <a:rPr lang="fr-FR" sz="2400" b="1" kern="0" dirty="0" smtClean="0">
                <a:solidFill>
                  <a:prstClr val="black"/>
                </a:solidFill>
                <a:latin typeface="Calibri" pitchFamily="34" charset="0"/>
              </a:rPr>
              <a:t>Une </a:t>
            </a:r>
            <a:r>
              <a:rPr lang="fr-FR" sz="2400" b="1" kern="0" dirty="0">
                <a:solidFill>
                  <a:prstClr val="black"/>
                </a:solidFill>
                <a:latin typeface="Calibri" pitchFamily="34" charset="0"/>
              </a:rPr>
              <a:t>personne en bonne santé mentale est une </a:t>
            </a:r>
            <a:r>
              <a:rPr lang="fr-FR" sz="2400" b="1" kern="0" dirty="0" smtClean="0">
                <a:solidFill>
                  <a:prstClr val="black"/>
                </a:solidFill>
                <a:latin typeface="Calibri" pitchFamily="34" charset="0"/>
              </a:rPr>
              <a:t>personne capable </a:t>
            </a:r>
            <a:r>
              <a:rPr lang="fr-FR" sz="2400" b="1" kern="0" dirty="0">
                <a:solidFill>
                  <a:prstClr val="black"/>
                </a:solidFill>
                <a:latin typeface="Calibri" pitchFamily="34" charset="0"/>
              </a:rPr>
              <a:t>de s’adapter aux diverses situations de la </a:t>
            </a:r>
            <a:r>
              <a:rPr lang="fr-FR" sz="2400" b="1" kern="0" dirty="0" smtClean="0">
                <a:solidFill>
                  <a:prstClr val="black"/>
                </a:solidFill>
                <a:latin typeface="Calibri" pitchFamily="34" charset="0"/>
              </a:rPr>
              <a:t>vie, faites </a:t>
            </a:r>
            <a:r>
              <a:rPr lang="fr-FR" sz="2400" b="1" kern="0" dirty="0">
                <a:solidFill>
                  <a:prstClr val="black"/>
                </a:solidFill>
                <a:latin typeface="Calibri" pitchFamily="34" charset="0"/>
              </a:rPr>
              <a:t>de frustrations et de joies, de moments </a:t>
            </a:r>
            <a:r>
              <a:rPr lang="fr-FR" sz="2400" b="1" kern="0" dirty="0" smtClean="0">
                <a:solidFill>
                  <a:prstClr val="black"/>
                </a:solidFill>
                <a:latin typeface="Calibri" pitchFamily="34" charset="0"/>
              </a:rPr>
              <a:t>difficiles à </a:t>
            </a:r>
            <a:r>
              <a:rPr lang="fr-FR" sz="2400" b="1" kern="0" dirty="0">
                <a:solidFill>
                  <a:prstClr val="black"/>
                </a:solidFill>
                <a:latin typeface="Calibri" pitchFamily="34" charset="0"/>
              </a:rPr>
              <a:t>traverser ou de problèmes à </a:t>
            </a:r>
            <a:r>
              <a:rPr lang="fr-FR" sz="2400" b="1" kern="0" dirty="0" smtClean="0">
                <a:solidFill>
                  <a:prstClr val="black"/>
                </a:solidFill>
                <a:latin typeface="Calibri" pitchFamily="34" charset="0"/>
              </a:rPr>
              <a:t>résoudre. Elle </a:t>
            </a:r>
            <a:r>
              <a:rPr lang="fr-FR" sz="2400" b="1" kern="0" dirty="0">
                <a:solidFill>
                  <a:prstClr val="black"/>
                </a:solidFill>
                <a:latin typeface="Calibri" pitchFamily="34" charset="0"/>
              </a:rPr>
              <a:t>se </a:t>
            </a:r>
            <a:r>
              <a:rPr lang="fr-FR" sz="2400" b="1" kern="0" dirty="0" smtClean="0">
                <a:solidFill>
                  <a:prstClr val="black"/>
                </a:solidFill>
                <a:latin typeface="Calibri" pitchFamily="34" charset="0"/>
              </a:rPr>
              <a:t>sent suffisamment </a:t>
            </a:r>
            <a:r>
              <a:rPr lang="fr-FR" sz="2400" b="1" kern="0" dirty="0">
                <a:solidFill>
                  <a:prstClr val="black"/>
                </a:solidFill>
                <a:latin typeface="Calibri" pitchFamily="34" charset="0"/>
              </a:rPr>
              <a:t>en confiance pour s’adapter à </a:t>
            </a:r>
            <a:r>
              <a:rPr lang="fr-FR" sz="2400" b="1" kern="0" dirty="0" smtClean="0">
                <a:solidFill>
                  <a:prstClr val="black"/>
                </a:solidFill>
                <a:latin typeface="Calibri" pitchFamily="34" charset="0"/>
              </a:rPr>
              <a:t>une situation </a:t>
            </a:r>
            <a:r>
              <a:rPr lang="fr-FR" sz="2400" b="1" kern="0" dirty="0">
                <a:solidFill>
                  <a:prstClr val="black"/>
                </a:solidFill>
                <a:latin typeface="Calibri" pitchFamily="34" charset="0"/>
              </a:rPr>
              <a:t>à laquelle elle ne peut rien changer</a:t>
            </a:r>
            <a:r>
              <a:rPr lang="fr-FR" sz="2400" b="1" kern="0" dirty="0" smtClean="0">
                <a:solidFill>
                  <a:prstClr val="black"/>
                </a:solidFill>
                <a:latin typeface="Calibri" pitchFamily="34" charset="0"/>
              </a:rPr>
              <a:t>.</a:t>
            </a:r>
          </a:p>
          <a:p>
            <a:pPr marL="0" lvl="0" indent="0" algn="just">
              <a:lnSpc>
                <a:spcPct val="80000"/>
              </a:lnSpc>
              <a:buClr>
                <a:srgbClr val="EDF3AE"/>
              </a:buClr>
              <a:buNone/>
            </a:pP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8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Elle </a:t>
            </a:r>
            <a:r>
              <a:rPr lang="fr-FR" sz="2400" b="1" kern="0" dirty="0">
                <a:solidFill>
                  <a:prstClr val="black"/>
                </a:solidFill>
                <a:latin typeface="Calibri" pitchFamily="34" charset="0"/>
              </a:rPr>
              <a:t>parvient à établir un équilibre entre tous </a:t>
            </a:r>
            <a:r>
              <a:rPr lang="fr-FR" sz="2400" b="1" kern="0" dirty="0" smtClean="0">
                <a:solidFill>
                  <a:prstClr val="black"/>
                </a:solidFill>
                <a:latin typeface="Calibri" pitchFamily="34" charset="0"/>
              </a:rPr>
              <a:t>les aspects </a:t>
            </a:r>
            <a:r>
              <a:rPr lang="fr-FR" sz="2400" b="1" kern="0" dirty="0">
                <a:solidFill>
                  <a:prstClr val="black"/>
                </a:solidFill>
                <a:latin typeface="Calibri" pitchFamily="34" charset="0"/>
              </a:rPr>
              <a:t>de sa vie physique, psychologique, </a:t>
            </a:r>
            <a:r>
              <a:rPr lang="fr-FR" sz="2400" b="1" kern="0" dirty="0" smtClean="0">
                <a:solidFill>
                  <a:prstClr val="black"/>
                </a:solidFill>
                <a:latin typeface="Calibri" pitchFamily="34" charset="0"/>
              </a:rPr>
              <a:t>spirituel, social </a:t>
            </a:r>
            <a:r>
              <a:rPr lang="fr-FR" sz="2400" b="1" kern="0" dirty="0">
                <a:solidFill>
                  <a:prstClr val="black"/>
                </a:solidFill>
                <a:latin typeface="Calibri" pitchFamily="34" charset="0"/>
              </a:rPr>
              <a:t>et économique</a:t>
            </a:r>
            <a:r>
              <a:rPr lang="fr-FR" sz="2400" b="1" kern="0" dirty="0" smtClean="0">
                <a:solidFill>
                  <a:prstClr val="black"/>
                </a:solidFill>
                <a:latin typeface="Calibri" pitchFamily="34" charset="0"/>
              </a:rPr>
              <a:t>.</a:t>
            </a:r>
          </a:p>
          <a:p>
            <a:pPr marL="0" lvl="0" indent="0" algn="just">
              <a:lnSpc>
                <a:spcPct val="80000"/>
              </a:lnSpc>
              <a:buClr>
                <a:srgbClr val="EDF3AE"/>
              </a:buClr>
              <a:buNone/>
            </a:pP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8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Un </a:t>
            </a:r>
            <a:r>
              <a:rPr lang="fr-FR" sz="2400" b="1" kern="0" dirty="0">
                <a:solidFill>
                  <a:prstClr val="black"/>
                </a:solidFill>
                <a:latin typeface="Calibri" pitchFamily="34" charset="0"/>
              </a:rPr>
              <a:t>état dynamique, qui fluctue sur un </a:t>
            </a:r>
            <a:r>
              <a:rPr lang="fr-FR" sz="2400" b="1" kern="0" dirty="0" smtClean="0">
                <a:solidFill>
                  <a:prstClr val="black"/>
                </a:solidFill>
                <a:latin typeface="Calibri" pitchFamily="34" charset="0"/>
              </a:rPr>
              <a:t>continuum, comme </a:t>
            </a:r>
            <a:r>
              <a:rPr lang="fr-FR" sz="2400" b="1" kern="0" dirty="0">
                <a:solidFill>
                  <a:prstClr val="black"/>
                </a:solidFill>
                <a:latin typeface="Calibri" pitchFamily="34" charset="0"/>
              </a:rPr>
              <a:t>la santé physique ».</a:t>
            </a: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9287144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smtClean="0">
                <a:solidFill>
                  <a:srgbClr val="0DB434"/>
                </a:solidFill>
                <a:latin typeface="Calibri" pitchFamily="34" charset="0"/>
                <a:cs typeface="Calibri" pitchFamily="34" charset="0"/>
              </a:rPr>
              <a:t>DEFINITION D’UNE COMPETENCE</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446856" y="2331442"/>
            <a:ext cx="8229600" cy="4337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indent="-273050" algn="ctr">
              <a:lnSpc>
                <a:spcPct val="80000"/>
              </a:lnSpc>
              <a:buFont typeface="Wingdings" pitchFamily="2" charset="2"/>
              <a:buNone/>
            </a:pPr>
            <a:endParaRPr lang="fr-FR" kern="0" dirty="0" smtClean="0">
              <a:effectLst>
                <a:outerShdw blurRad="38100" dist="38100" dir="2700000" algn="tl">
                  <a:srgbClr val="000000">
                    <a:alpha val="43137"/>
                  </a:srgbClr>
                </a:outerShdw>
              </a:effectLst>
              <a:latin typeface="Calibri" pitchFamily="34" charset="0"/>
            </a:endParaRPr>
          </a:p>
          <a:p>
            <a:pPr marL="0" indent="0" algn="just">
              <a:lnSpc>
                <a:spcPct val="80000"/>
              </a:lnSpc>
              <a:buNone/>
            </a:pPr>
            <a:endParaRPr lang="fr-FR" sz="2400" b="1" i="1" kern="0" dirty="0" smtClean="0">
              <a:latin typeface="Calibri" pitchFamily="34" charset="0"/>
            </a:endParaRPr>
          </a:p>
          <a:p>
            <a:pPr marL="0" indent="0" algn="just">
              <a:lnSpc>
                <a:spcPct val="80000"/>
              </a:lnSpc>
              <a:buNone/>
            </a:pPr>
            <a:r>
              <a:rPr lang="fr-FR" sz="2400" b="1" i="1" kern="0" dirty="0" smtClean="0">
                <a:latin typeface="Calibri" pitchFamily="34" charset="0"/>
              </a:rPr>
              <a:t>- Une </a:t>
            </a:r>
            <a:r>
              <a:rPr lang="fr-FR" sz="2400" b="1" i="1" kern="0" dirty="0">
                <a:latin typeface="Calibri" pitchFamily="34" charset="0"/>
              </a:rPr>
              <a:t>compétence est une connaissance mobilisable, tirée de l’expérience (Perrenoud, 1997; </a:t>
            </a:r>
            <a:r>
              <a:rPr lang="fr-FR" sz="2400" b="1" i="1" kern="0" dirty="0" err="1">
                <a:latin typeface="Calibri" pitchFamily="34" charset="0"/>
              </a:rPr>
              <a:t>Wittorski</a:t>
            </a:r>
            <a:r>
              <a:rPr lang="fr-FR" sz="2400" b="1" i="1" kern="0" dirty="0">
                <a:latin typeface="Calibri" pitchFamily="34" charset="0"/>
              </a:rPr>
              <a:t>, 2007</a:t>
            </a:r>
            <a:r>
              <a:rPr lang="fr-FR" sz="2400" b="1" i="1" kern="0" dirty="0" smtClean="0">
                <a:latin typeface="Calibri" pitchFamily="34" charset="0"/>
              </a:rPr>
              <a:t>).</a:t>
            </a:r>
            <a:endParaRPr lang="fr-FR" sz="2400" b="1" i="1" kern="0" dirty="0">
              <a:latin typeface="Calibri" pitchFamily="34" charset="0"/>
            </a:endParaRPr>
          </a:p>
          <a:p>
            <a:pPr marL="0" indent="0" algn="just">
              <a:lnSpc>
                <a:spcPct val="80000"/>
              </a:lnSpc>
              <a:buNone/>
            </a:pPr>
            <a:endParaRPr lang="fr-FR" sz="2400" b="1" i="1" kern="0" dirty="0" smtClean="0">
              <a:latin typeface="Calibri" pitchFamily="34" charset="0"/>
            </a:endParaRPr>
          </a:p>
          <a:p>
            <a:pPr marL="0" indent="0" algn="just">
              <a:lnSpc>
                <a:spcPct val="80000"/>
              </a:lnSpc>
              <a:buNone/>
            </a:pPr>
            <a:endParaRPr lang="fr-FR" sz="2400" b="1" i="1" kern="0" dirty="0">
              <a:latin typeface="Calibri" pitchFamily="34" charset="0"/>
            </a:endParaRPr>
          </a:p>
          <a:p>
            <a:pPr marL="0" indent="0" algn="just">
              <a:lnSpc>
                <a:spcPct val="80000"/>
              </a:lnSpc>
              <a:buNone/>
            </a:pPr>
            <a:endParaRPr lang="fr-FR" sz="2400" b="1" i="1" kern="0" dirty="0">
              <a:latin typeface="Calibri" pitchFamily="34" charset="0"/>
            </a:endParaRPr>
          </a:p>
          <a:p>
            <a:pPr marL="0" indent="0" algn="just">
              <a:lnSpc>
                <a:spcPct val="80000"/>
              </a:lnSpc>
              <a:buNone/>
            </a:pPr>
            <a:r>
              <a:rPr lang="fr-FR" sz="2400" b="1" i="1" kern="0" dirty="0" smtClean="0">
                <a:latin typeface="Calibri" pitchFamily="34" charset="0"/>
              </a:rPr>
              <a:t>- Une </a:t>
            </a:r>
            <a:r>
              <a:rPr lang="fr-FR" sz="2400" b="1" i="1" kern="0" dirty="0">
                <a:latin typeface="Calibri" pitchFamily="34" charset="0"/>
              </a:rPr>
              <a:t>compétence est « un savoir-agir complexe prenant appui sur la mobilisation et la combinaison d’une variété de ressources internes et externes à l’intérieur d’une famille de situations » (Tardif, 2006).</a:t>
            </a:r>
          </a:p>
          <a:p>
            <a:pPr marL="273050" indent="-273050" algn="just">
              <a:lnSpc>
                <a:spcPct val="80000"/>
              </a:lnSpc>
              <a:buFont typeface="Wingdings" pitchFamily="2" charset="2"/>
              <a:buNone/>
            </a:pPr>
            <a:endParaRPr lang="fr-FR" sz="1800" kern="0" dirty="0" smtClean="0">
              <a:latin typeface="Calibri" pitchFamily="34" charset="0"/>
            </a:endParaRPr>
          </a:p>
          <a:p>
            <a:pPr marL="273050" indent="-273050">
              <a:lnSpc>
                <a:spcPct val="80000"/>
              </a:lnSpc>
              <a:buFont typeface="Wingdings" pitchFamily="2" charset="2"/>
              <a:buNone/>
            </a:pPr>
            <a:endParaRPr lang="fr-FR" sz="1800" kern="0" dirty="0">
              <a:latin typeface="Calibri" pitchFamily="34" charset="0"/>
            </a:endParaRPr>
          </a:p>
        </p:txBody>
      </p:sp>
      <p:pic>
        <p:nvPicPr>
          <p:cNvPr id="1026" name="Picture 2" descr="Image associÃ©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5024" y="1052736"/>
            <a:ext cx="2047727" cy="1872208"/>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19061269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DEFINITION D’UNE COMPETENCE</a:t>
            </a:r>
            <a:endPar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446856" y="1484784"/>
            <a:ext cx="8229600" cy="47699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0" lvl="0" indent="0" algn="just">
              <a:lnSpc>
                <a:spcPct val="80000"/>
              </a:lnSpc>
              <a:buClr>
                <a:srgbClr val="EDF3AE"/>
              </a:buClr>
              <a:buNone/>
            </a:pPr>
            <a:r>
              <a:rPr lang="fr-FR" sz="2400" b="1" kern="0" dirty="0">
                <a:solidFill>
                  <a:prstClr val="black"/>
                </a:solidFill>
                <a:latin typeface="Calibri" pitchFamily="34" charset="0"/>
              </a:rPr>
              <a:t>- Capacité reconnue dans un domaine</a:t>
            </a:r>
          </a:p>
          <a:p>
            <a:pPr marL="0" lvl="0" indent="0" algn="just">
              <a:lnSpc>
                <a:spcPct val="80000"/>
              </a:lnSpc>
              <a:buClr>
                <a:srgbClr val="EDF3AE"/>
              </a:buClr>
              <a:buNone/>
            </a:pP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24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Ensemble </a:t>
            </a:r>
            <a:r>
              <a:rPr lang="fr-FR" sz="2400" b="1" kern="0" dirty="0">
                <a:solidFill>
                  <a:prstClr val="black"/>
                </a:solidFill>
                <a:latin typeface="Calibri" pitchFamily="34" charset="0"/>
              </a:rPr>
              <a:t>cohérent et indissociable de connaissances, capacités et attitudes (savoir, savoir-faire, savoir-être )</a:t>
            </a:r>
          </a:p>
          <a:p>
            <a:pPr marL="0" lvl="0" indent="0" algn="just">
              <a:lnSpc>
                <a:spcPct val="80000"/>
              </a:lnSpc>
              <a:buClr>
                <a:srgbClr val="EDF3AE"/>
              </a:buClr>
              <a:buNone/>
            </a:pP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24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prstClr val="black"/>
                </a:solidFill>
                <a:latin typeface="Calibri" pitchFamily="34" charset="0"/>
              </a:rPr>
              <a:t>- Etre </a:t>
            </a:r>
            <a:r>
              <a:rPr lang="fr-FR" sz="2400" b="1" kern="0" dirty="0">
                <a:solidFill>
                  <a:prstClr val="black"/>
                </a:solidFill>
                <a:latin typeface="Calibri" pitchFamily="34" charset="0"/>
              </a:rPr>
              <a:t>compétent c’est mobiliser ou activer plusieurs savoirs dans une situation et un contexte donné (savoir-agir)</a:t>
            </a:r>
          </a:p>
          <a:p>
            <a:pPr marL="273050" marR="0" lvl="0" indent="-27305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6626598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DEFINITION D’UNE COMPETENCE</a:t>
            </a:r>
            <a:endPar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446856" y="1340768"/>
            <a:ext cx="8229600" cy="47699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0" lvl="0" indent="0" algn="just">
              <a:lnSpc>
                <a:spcPct val="80000"/>
              </a:lnSpc>
              <a:buClr>
                <a:srgbClr val="EDF3AE"/>
              </a:buClr>
              <a:buNone/>
            </a:pPr>
            <a:r>
              <a:rPr lang="fr-FR" sz="2400" b="1" kern="0" dirty="0" smtClean="0">
                <a:solidFill>
                  <a:prstClr val="black"/>
                </a:solidFill>
                <a:latin typeface="Calibri" pitchFamily="34" charset="0"/>
              </a:rPr>
              <a:t>Les compétences mobilisent :</a:t>
            </a:r>
          </a:p>
          <a:p>
            <a:pPr marL="0" lvl="0" indent="0" algn="just">
              <a:lnSpc>
                <a:spcPct val="80000"/>
              </a:lnSpc>
              <a:buClr>
                <a:srgbClr val="EDF3AE"/>
              </a:buClr>
              <a:buNone/>
            </a:pP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24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srgbClr val="002060"/>
                </a:solidFill>
                <a:latin typeface="Calibri" pitchFamily="34" charset="0"/>
              </a:rPr>
              <a:t>- Des </a:t>
            </a:r>
            <a:r>
              <a:rPr lang="fr-FR" sz="2400" b="1" kern="0" dirty="0">
                <a:solidFill>
                  <a:srgbClr val="002060"/>
                </a:solidFill>
                <a:latin typeface="Calibri" pitchFamily="34" charset="0"/>
              </a:rPr>
              <a:t>savoirs : compétences cognitives</a:t>
            </a:r>
          </a:p>
          <a:p>
            <a:pPr marL="0" lvl="0" indent="0" algn="just">
              <a:lnSpc>
                <a:spcPct val="80000"/>
              </a:lnSpc>
              <a:buClr>
                <a:srgbClr val="EDF3AE"/>
              </a:buClr>
              <a:buNone/>
            </a:pP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24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srgbClr val="FF0000"/>
                </a:solidFill>
                <a:latin typeface="Calibri" pitchFamily="34" charset="0"/>
              </a:rPr>
              <a:t>- Des </a:t>
            </a:r>
            <a:r>
              <a:rPr lang="fr-FR" sz="2400" b="1" kern="0" dirty="0">
                <a:solidFill>
                  <a:srgbClr val="FF0000"/>
                </a:solidFill>
                <a:latin typeface="Calibri" pitchFamily="34" charset="0"/>
              </a:rPr>
              <a:t>savoir-faire : compétences et procédures instrumentales</a:t>
            </a:r>
          </a:p>
          <a:p>
            <a:pPr marL="0" lvl="0" indent="0" algn="just">
              <a:lnSpc>
                <a:spcPct val="80000"/>
              </a:lnSpc>
              <a:buClr>
                <a:srgbClr val="EDF3AE"/>
              </a:buClr>
              <a:buNone/>
            </a:pP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24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schemeClr val="accent4"/>
                </a:solidFill>
                <a:latin typeface="Calibri" pitchFamily="34" charset="0"/>
              </a:rPr>
              <a:t>- Des </a:t>
            </a:r>
            <a:r>
              <a:rPr lang="fr-FR" sz="2400" b="1" kern="0" dirty="0">
                <a:solidFill>
                  <a:schemeClr val="accent4"/>
                </a:solidFill>
                <a:latin typeface="Calibri" pitchFamily="34" charset="0"/>
              </a:rPr>
              <a:t>savoir-être : compétences sociales, attitudes, valeurs</a:t>
            </a:r>
          </a:p>
          <a:p>
            <a:pPr marL="0" lvl="0" indent="0" algn="just">
              <a:lnSpc>
                <a:spcPct val="80000"/>
              </a:lnSpc>
              <a:buClr>
                <a:srgbClr val="EDF3AE"/>
              </a:buClr>
              <a:buNone/>
            </a:pPr>
            <a:endParaRPr lang="fr-FR" sz="2400" b="1" kern="0" dirty="0" smtClean="0">
              <a:solidFill>
                <a:prstClr val="black"/>
              </a:solidFill>
              <a:latin typeface="Calibri" pitchFamily="34" charset="0"/>
            </a:endParaRPr>
          </a:p>
          <a:p>
            <a:pPr marL="0" lvl="0" indent="0" algn="just">
              <a:lnSpc>
                <a:spcPct val="80000"/>
              </a:lnSpc>
              <a:buClr>
                <a:srgbClr val="EDF3AE"/>
              </a:buClr>
              <a:buNone/>
            </a:pPr>
            <a:endParaRPr lang="fr-FR" sz="2400" b="1" kern="0" dirty="0">
              <a:solidFill>
                <a:prstClr val="black"/>
              </a:solidFill>
              <a:latin typeface="Calibri" pitchFamily="34" charset="0"/>
            </a:endParaRPr>
          </a:p>
          <a:p>
            <a:pPr marL="0" lvl="0" indent="0" algn="just">
              <a:lnSpc>
                <a:spcPct val="80000"/>
              </a:lnSpc>
              <a:buClr>
                <a:srgbClr val="EDF3AE"/>
              </a:buClr>
              <a:buNone/>
            </a:pPr>
            <a:r>
              <a:rPr lang="fr-FR" sz="2400" b="1" kern="0" dirty="0" smtClean="0">
                <a:solidFill>
                  <a:srgbClr val="7030A0"/>
                </a:solidFill>
                <a:latin typeface="Calibri" pitchFamily="34" charset="0"/>
              </a:rPr>
              <a:t>- Des </a:t>
            </a:r>
            <a:r>
              <a:rPr lang="fr-FR" sz="2400" b="1" kern="0" dirty="0">
                <a:solidFill>
                  <a:srgbClr val="7030A0"/>
                </a:solidFill>
                <a:latin typeface="Calibri" pitchFamily="34" charset="0"/>
              </a:rPr>
              <a:t>savoir-agir : compétences décisionnelles</a:t>
            </a:r>
          </a:p>
          <a:p>
            <a:pPr marL="273050" marR="0" lvl="0" indent="-27305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26125123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Compétences psychosociales - CPS… </a:t>
            </a:r>
            <a:br>
              <a:rPr lang="fr-FR" sz="3200" b="1" cap="small" dirty="0">
                <a:solidFill>
                  <a:srgbClr val="0DB434"/>
                </a:solidFill>
                <a:latin typeface="Calibri" pitchFamily="34" charset="0"/>
                <a:cs typeface="Calibri" pitchFamily="34" charset="0"/>
              </a:rPr>
            </a:br>
            <a:r>
              <a:rPr lang="fr-FR" sz="3200" b="1" cap="small" dirty="0">
                <a:solidFill>
                  <a:srgbClr val="0DB434"/>
                </a:solidFill>
                <a:latin typeface="Calibri" pitchFamily="34" charset="0"/>
                <a:cs typeface="Calibri" pitchFamily="34" charset="0"/>
              </a:rPr>
              <a:t>Une stratégie clé en éducation pour la santé</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446856" y="1484784"/>
            <a:ext cx="8229600" cy="47699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indent="-273050">
              <a:lnSpc>
                <a:spcPct val="80000"/>
              </a:lnSpc>
              <a:buFont typeface="Wingdings" pitchFamily="2" charset="2"/>
              <a:buNone/>
            </a:pPr>
            <a:endParaRPr lang="fr-FR" sz="1800" b="1" kern="0" dirty="0" smtClean="0">
              <a:latin typeface="Calibri" pitchFamily="34" charset="0"/>
            </a:endParaRPr>
          </a:p>
          <a:p>
            <a:pPr marL="273050" indent="-273050" algn="ctr">
              <a:lnSpc>
                <a:spcPct val="80000"/>
              </a:lnSpc>
              <a:buFont typeface="Wingdings" pitchFamily="2" charset="2"/>
              <a:buNone/>
            </a:pPr>
            <a:r>
              <a:rPr lang="fr-FR" b="1" kern="0" dirty="0" smtClean="0">
                <a:effectLst>
                  <a:outerShdw blurRad="38100" dist="38100" dir="2700000" algn="tl">
                    <a:srgbClr val="000000">
                      <a:alpha val="43137"/>
                    </a:srgbClr>
                  </a:outerShdw>
                </a:effectLst>
                <a:latin typeface="Calibri" pitchFamily="34" charset="0"/>
              </a:rPr>
              <a:t>Définition OMS – 1993 : </a:t>
            </a:r>
          </a:p>
          <a:p>
            <a:pPr marL="273050" indent="-273050" algn="ctr">
              <a:lnSpc>
                <a:spcPct val="80000"/>
              </a:lnSpc>
              <a:buFont typeface="Wingdings" pitchFamily="2" charset="2"/>
              <a:buNone/>
            </a:pPr>
            <a:endParaRPr lang="fr-FR" kern="0" dirty="0" smtClean="0">
              <a:effectLst>
                <a:outerShdw blurRad="38100" dist="38100" dir="2700000" algn="tl">
                  <a:srgbClr val="000000">
                    <a:alpha val="43137"/>
                  </a:srgbClr>
                </a:outerShdw>
              </a:effectLst>
              <a:latin typeface="Calibri" pitchFamily="34" charset="0"/>
            </a:endParaRPr>
          </a:p>
          <a:p>
            <a:pPr marL="273050" indent="-273050" algn="ctr">
              <a:lnSpc>
                <a:spcPct val="80000"/>
              </a:lnSpc>
              <a:buFont typeface="Wingdings" pitchFamily="2" charset="2"/>
              <a:buNone/>
            </a:pPr>
            <a:endParaRPr lang="fr-FR" kern="0" dirty="0">
              <a:effectLst>
                <a:outerShdw blurRad="38100" dist="38100" dir="2700000" algn="tl">
                  <a:srgbClr val="000000">
                    <a:alpha val="43137"/>
                  </a:srgbClr>
                </a:outerShdw>
              </a:effectLst>
              <a:latin typeface="Calibri" pitchFamily="34" charset="0"/>
            </a:endParaRPr>
          </a:p>
          <a:p>
            <a:pPr marL="273050" indent="-273050" algn="ctr">
              <a:lnSpc>
                <a:spcPct val="80000"/>
              </a:lnSpc>
              <a:buFont typeface="Wingdings" pitchFamily="2" charset="2"/>
              <a:buNone/>
            </a:pPr>
            <a:endParaRPr lang="fr-FR" kern="0" dirty="0" smtClean="0">
              <a:effectLst>
                <a:outerShdw blurRad="38100" dist="38100" dir="2700000" algn="tl">
                  <a:srgbClr val="000000">
                    <a:alpha val="43137"/>
                  </a:srgbClr>
                </a:outerShdw>
              </a:effectLst>
              <a:latin typeface="Calibri" pitchFamily="34" charset="0"/>
            </a:endParaRPr>
          </a:p>
          <a:p>
            <a:pPr marL="0" indent="0" algn="just">
              <a:lnSpc>
                <a:spcPct val="80000"/>
              </a:lnSpc>
              <a:buFont typeface="Wingdings" pitchFamily="2" charset="2"/>
              <a:buNone/>
            </a:pPr>
            <a:r>
              <a:rPr lang="fr-FR" sz="1800" b="1" i="1" kern="0" dirty="0" smtClean="0">
                <a:solidFill>
                  <a:srgbClr val="0099FF"/>
                </a:solidFill>
                <a:latin typeface="Calibri" pitchFamily="34" charset="0"/>
              </a:rPr>
              <a:t>« La capacité d'une personne à répondre avec efficacité aux exigences et aux  épreuves de la vie quotidienne. C'est l'aptitude d'une personne à maintenir un état de bien-être mental, en adoptant un comportement approprié et positif à l'occasion des relations entretenues avec les autres, sa propre culture et son environnement. » </a:t>
            </a:r>
          </a:p>
          <a:p>
            <a:pPr marL="0" indent="0" algn="just">
              <a:lnSpc>
                <a:spcPct val="80000"/>
              </a:lnSpc>
              <a:buFont typeface="Wingdings" pitchFamily="2" charset="2"/>
              <a:buNone/>
            </a:pPr>
            <a:endParaRPr lang="fr-FR" sz="1800" b="1" i="1" kern="0" dirty="0" smtClean="0">
              <a:solidFill>
                <a:srgbClr val="0099FF"/>
              </a:solidFill>
              <a:latin typeface="Calibri" pitchFamily="34" charset="0"/>
            </a:endParaRPr>
          </a:p>
          <a:p>
            <a:pPr marL="0" indent="0" algn="just">
              <a:lnSpc>
                <a:spcPct val="80000"/>
              </a:lnSpc>
              <a:buFont typeface="Wingdings" pitchFamily="2" charset="2"/>
              <a:buNone/>
            </a:pPr>
            <a:r>
              <a:rPr lang="fr-FR" sz="1800" b="1" i="1" kern="0" dirty="0" smtClean="0">
                <a:solidFill>
                  <a:srgbClr val="0099FF"/>
                </a:solidFill>
                <a:latin typeface="Calibri" pitchFamily="34" charset="0"/>
              </a:rPr>
              <a:t>« Les compétences psychosociales ont un rôle important à jouer dans la promotion de la santé…/, en termes de bien-être physique, mental et social…/, quand les problèmes de santé sont liés à un comportement, et quand le comportement est lié à une incapacité à répondre efficacement au stress et aux pressions de la vie. »</a:t>
            </a:r>
          </a:p>
          <a:p>
            <a:pPr marL="273050" indent="-273050" algn="just">
              <a:lnSpc>
                <a:spcPct val="80000"/>
              </a:lnSpc>
              <a:buFont typeface="Wingdings" pitchFamily="2" charset="2"/>
              <a:buNone/>
            </a:pPr>
            <a:endParaRPr lang="fr-FR" sz="1800" kern="0" dirty="0" smtClean="0">
              <a:latin typeface="Calibri" pitchFamily="34" charset="0"/>
            </a:endParaRPr>
          </a:p>
          <a:p>
            <a:pPr marL="0" indent="0" algn="just">
              <a:lnSpc>
                <a:spcPct val="80000"/>
              </a:lnSpc>
              <a:buFont typeface="Wingdings" pitchFamily="2" charset="2"/>
              <a:buNone/>
            </a:pPr>
            <a:r>
              <a:rPr lang="fr-FR" sz="1800" b="1" i="1" kern="0" dirty="0" smtClean="0">
                <a:solidFill>
                  <a:srgbClr val="0099FF"/>
                </a:solidFill>
                <a:latin typeface="Calibri" pitchFamily="34" charset="0"/>
              </a:rPr>
              <a:t>« L'amélioration de la compétence psychosociale pourrait être un élément important dans la promotion de la santé et du bien-être, puisque les comportements sont de plus en plus impliqués dans l'origine des problèmes de santé. »</a:t>
            </a:r>
          </a:p>
          <a:p>
            <a:pPr marL="273050" indent="-273050" algn="just">
              <a:lnSpc>
                <a:spcPct val="80000"/>
              </a:lnSpc>
              <a:buFont typeface="Wingdings" pitchFamily="2" charset="2"/>
              <a:buNone/>
            </a:pPr>
            <a:endParaRPr lang="fr-FR" sz="1800" kern="0" dirty="0" smtClean="0">
              <a:latin typeface="Calibri" pitchFamily="34" charset="0"/>
            </a:endParaRPr>
          </a:p>
          <a:p>
            <a:pPr marL="273050" indent="-273050">
              <a:lnSpc>
                <a:spcPct val="80000"/>
              </a:lnSpc>
              <a:buFont typeface="Wingdings" pitchFamily="2" charset="2"/>
              <a:buNone/>
            </a:pPr>
            <a:endParaRPr lang="fr-FR" sz="1800" kern="0" dirty="0">
              <a:latin typeface="Calibri" pitchFamily="34" charset="0"/>
            </a:endParaRPr>
          </a:p>
        </p:txBody>
      </p:sp>
      <p:pic>
        <p:nvPicPr>
          <p:cNvPr id="2" name="Image 1"/>
          <p:cNvPicPr>
            <a:picLocks noChangeAspect="1"/>
          </p:cNvPicPr>
          <p:nvPr/>
        </p:nvPicPr>
        <p:blipFill>
          <a:blip r:embed="rId5"/>
          <a:stretch>
            <a:fillRect/>
          </a:stretch>
        </p:blipFill>
        <p:spPr>
          <a:xfrm>
            <a:off x="135980" y="1181494"/>
            <a:ext cx="3139876" cy="1671442"/>
          </a:xfrm>
          <a:prstGeom prst="rect">
            <a:avLst/>
          </a:prstGeom>
        </p:spPr>
      </p:pic>
    </p:spTree>
    <p:custDataLst>
      <p:tags r:id="rId1"/>
    </p:custDataLst>
    <p:extLst>
      <p:ext uri="{BB962C8B-B14F-4D97-AF65-F5344CB8AC3E}">
        <p14:creationId xmlns:p14="http://schemas.microsoft.com/office/powerpoint/2010/main" val="122331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xEl>
                                              <p:pRg st="7" end="7"/>
                                            </p:txEl>
                                          </p:spTgt>
                                        </p:tgtEl>
                                        <p:attrNameLst>
                                          <p:attrName>style.visibility</p:attrName>
                                        </p:attrNameLst>
                                      </p:cBhvr>
                                      <p:to>
                                        <p:strVal val="visible"/>
                                      </p:to>
                                    </p:set>
                                    <p:animEffect transition="in" filter="checkerboard(across)">
                                      <p:cBhvr>
                                        <p:cTn id="7" dur="500"/>
                                        <p:tgtEl>
                                          <p:spTgt spid="18">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9" end="9"/>
                                            </p:txEl>
                                          </p:spTgt>
                                        </p:tgtEl>
                                        <p:attrNameLst>
                                          <p:attrName>style.visibility</p:attrName>
                                        </p:attrNameLst>
                                      </p:cBhvr>
                                      <p:to>
                                        <p:strVal val="visible"/>
                                      </p:to>
                                    </p:set>
                                    <p:animEffect transition="in" filter="checkerboard(across)">
                                      <p:cBhvr>
                                        <p:cTn id="12" dur="500"/>
                                        <p:tgtEl>
                                          <p:spTgt spid="18">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18">
                                            <p:txEl>
                                              <p:pRg st="7" end="7"/>
                                            </p:txEl>
                                          </p:spTgt>
                                        </p:tgtEl>
                                      </p:cBhvr>
                                    </p:animEffect>
                                    <p:set>
                                      <p:cBhvr>
                                        <p:cTn id="17" dur="1" fill="hold">
                                          <p:stCondLst>
                                            <p:cond delay="499"/>
                                          </p:stCondLst>
                                        </p:cTn>
                                        <p:tgtEl>
                                          <p:spTgt spid="18">
                                            <p:txEl>
                                              <p:pRg st="7" end="7"/>
                                            </p:txEl>
                                          </p:spTgt>
                                        </p:tgtEl>
                                        <p:attrNameLst>
                                          <p:attrName>style.visibility</p:attrName>
                                        </p:attrNameLst>
                                      </p:cBhvr>
                                      <p:to>
                                        <p:strVal val="hidden"/>
                                      </p:to>
                                    </p:set>
                                  </p:childTnLst>
                                </p:cTn>
                              </p:par>
                              <p:par>
                                <p:cTn id="18" presetID="5" presetClass="exit" presetSubtype="10" fill="hold" nodeType="withEffect">
                                  <p:stCondLst>
                                    <p:cond delay="0"/>
                                  </p:stCondLst>
                                  <p:childTnLst>
                                    <p:animEffect transition="out" filter="checkerboard(across)">
                                      <p:cBhvr>
                                        <p:cTn id="19" dur="500"/>
                                        <p:tgtEl>
                                          <p:spTgt spid="18">
                                            <p:txEl>
                                              <p:pRg st="9" end="9"/>
                                            </p:txEl>
                                          </p:spTgt>
                                        </p:tgtEl>
                                      </p:cBhvr>
                                    </p:animEffect>
                                    <p:set>
                                      <p:cBhvr>
                                        <p:cTn id="20" dur="1" fill="hold">
                                          <p:stCondLst>
                                            <p:cond delay="499"/>
                                          </p:stCondLst>
                                        </p:cTn>
                                        <p:tgtEl>
                                          <p:spTgt spid="18">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654968"/>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Une stratégie clé en éducation pour la </a:t>
            </a:r>
            <a:r>
              <a:rPr kumimoji="0" lang="fr-FR" sz="28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santé… et prevention du harcelement</a:t>
            </a:r>
            <a:endParaRPr kumimoji="0" lang="fr-FR" sz="28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446856" y="1484784"/>
            <a:ext cx="8229600" cy="47699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1" i="0" u="none" strike="noStrike" kern="0" cap="none" spc="0" normalizeH="0" baseline="0" noProof="0" dirty="0" smtClean="0">
              <a:ln>
                <a:noFill/>
              </a:ln>
              <a:solidFill>
                <a:prstClr val="black"/>
              </a:solidFill>
              <a:effectLst/>
              <a:uLnTx/>
              <a:uFillTx/>
              <a:latin typeface="Calibri" pitchFamily="34" charset="0"/>
              <a:ea typeface="+mn-ea"/>
              <a:cs typeface="+mn-cs"/>
            </a:endParaRP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r>
              <a:rPr kumimoji="0" lang="fr-FR" sz="20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Définition actualisée Santé Publique France 2022 : </a:t>
            </a:r>
          </a:p>
          <a:p>
            <a:pPr marL="273050" marR="0" lvl="0" indent="-273050" algn="ctr"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20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endParaRPr>
          </a:p>
          <a:p>
            <a:pPr marL="0" marR="0" lvl="0" indent="0" algn="just"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r>
              <a:rPr kumimoji="0" lang="fr-FR" sz="1800" b="1" i="1" u="none" strike="noStrike" kern="0" cap="none" spc="0" normalizeH="0" baseline="0" noProof="0" dirty="0">
                <a:ln>
                  <a:noFill/>
                </a:ln>
                <a:solidFill>
                  <a:srgbClr val="0099FF"/>
                </a:solidFill>
                <a:effectLst/>
                <a:uLnTx/>
                <a:uFillTx/>
                <a:latin typeface="Calibri" pitchFamily="34" charset="0"/>
                <a:ea typeface="+mn-ea"/>
                <a:cs typeface="+mn-cs"/>
              </a:rPr>
              <a:t>Les compétences psychosociales constituent un ensemble cohérent et </a:t>
            </a:r>
            <a:r>
              <a:rPr kumimoji="0" lang="fr-FR" sz="1800" b="1" i="1" u="none" strike="noStrike" kern="0" cap="none" spc="0" normalizeH="0" baseline="0" noProof="0" dirty="0" err="1">
                <a:ln>
                  <a:noFill/>
                </a:ln>
                <a:solidFill>
                  <a:srgbClr val="0099FF"/>
                </a:solidFill>
                <a:effectLst/>
                <a:uLnTx/>
                <a:uFillTx/>
                <a:latin typeface="Calibri" pitchFamily="34" charset="0"/>
                <a:ea typeface="+mn-ea"/>
                <a:cs typeface="+mn-cs"/>
              </a:rPr>
              <a:t>interrelié</a:t>
            </a:r>
            <a:r>
              <a:rPr kumimoji="0" lang="fr-FR" sz="1800" b="1" i="1" u="none" strike="noStrike" kern="0" cap="none" spc="0" normalizeH="0" baseline="0" noProof="0" dirty="0">
                <a:ln>
                  <a:noFill/>
                </a:ln>
                <a:solidFill>
                  <a:srgbClr val="0099FF"/>
                </a:solidFill>
                <a:effectLst/>
                <a:uLnTx/>
                <a:uFillTx/>
                <a:latin typeface="Calibri" pitchFamily="34" charset="0"/>
                <a:ea typeface="+mn-ea"/>
                <a:cs typeface="+mn-cs"/>
              </a:rPr>
              <a:t> de capacités </a:t>
            </a:r>
            <a:r>
              <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rPr>
              <a:t>psychologiques </a:t>
            </a:r>
            <a:r>
              <a:rPr kumimoji="0" lang="fr-FR" sz="1800" b="1" i="1" u="none" strike="noStrike" kern="0" cap="none" spc="0" normalizeH="0" baseline="0" noProof="0" dirty="0">
                <a:ln>
                  <a:noFill/>
                </a:ln>
                <a:solidFill>
                  <a:srgbClr val="0099FF"/>
                </a:solidFill>
                <a:effectLst/>
                <a:uLnTx/>
                <a:uFillTx/>
                <a:latin typeface="Calibri" pitchFamily="34" charset="0"/>
                <a:ea typeface="+mn-ea"/>
                <a:cs typeface="+mn-cs"/>
              </a:rPr>
              <a:t>(cognitives</a:t>
            </a:r>
            <a:r>
              <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rPr>
              <a:t>, émotionnelles et </a:t>
            </a:r>
            <a:r>
              <a:rPr kumimoji="0" lang="fr-FR" sz="1800" b="1" i="1" u="none" strike="noStrike" kern="0" cap="none" spc="0" normalizeH="0" baseline="0" noProof="0" dirty="0">
                <a:ln>
                  <a:noFill/>
                </a:ln>
                <a:solidFill>
                  <a:srgbClr val="0099FF"/>
                </a:solidFill>
                <a:effectLst/>
                <a:uLnTx/>
                <a:uFillTx/>
                <a:latin typeface="Calibri" pitchFamily="34" charset="0"/>
                <a:ea typeface="+mn-ea"/>
                <a:cs typeface="+mn-cs"/>
              </a:rPr>
              <a:t>sociales</a:t>
            </a:r>
            <a:r>
              <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rPr>
              <a:t>), impliquant des connaissances, des processus intrapsychiques et des comportements spécifiques, qui permettent d’augmenter l’autonomisation et le pouvoir d’agir (</a:t>
            </a:r>
            <a:r>
              <a:rPr kumimoji="0" lang="fr-FR" sz="1800" b="1" i="1" u="none" strike="noStrike" kern="0" cap="none" spc="0" normalizeH="0" baseline="0" noProof="0" dirty="0">
                <a:ln>
                  <a:noFill/>
                </a:ln>
                <a:solidFill>
                  <a:srgbClr val="0099FF"/>
                </a:solidFill>
                <a:effectLst/>
                <a:uLnTx/>
                <a:uFillTx/>
                <a:latin typeface="Calibri" pitchFamily="34" charset="0"/>
                <a:ea typeface="+mn-ea"/>
                <a:cs typeface="+mn-cs"/>
              </a:rPr>
              <a:t>empowerment</a:t>
            </a:r>
            <a:r>
              <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rPr>
              <a:t>), de maintenir un état de bien-être psychique</a:t>
            </a:r>
            <a:r>
              <a:rPr kumimoji="0" lang="fr-FR" sz="1800" b="1" i="1" u="none" strike="noStrike" kern="0" cap="none" spc="0" normalizeH="0" baseline="0" noProof="0" dirty="0">
                <a:ln>
                  <a:noFill/>
                </a:ln>
                <a:solidFill>
                  <a:srgbClr val="0099FF"/>
                </a:solidFill>
                <a:effectLst/>
                <a:uLnTx/>
                <a:uFillTx/>
                <a:latin typeface="Calibri" pitchFamily="34" charset="0"/>
                <a:ea typeface="+mn-ea"/>
                <a:cs typeface="+mn-cs"/>
              </a:rPr>
              <a:t>, de favoriser un fonctionnement individuel optimal et de développer des interactions </a:t>
            </a:r>
            <a:r>
              <a:rPr kumimoji="0" lang="fr-FR" sz="1800" b="1" i="1" u="none" strike="noStrike" kern="0" cap="none" spc="0" normalizeH="0" baseline="0" noProof="0" dirty="0" smtClean="0">
                <a:ln>
                  <a:noFill/>
                </a:ln>
                <a:solidFill>
                  <a:srgbClr val="0099FF"/>
                </a:solidFill>
                <a:effectLst/>
                <a:uLnTx/>
                <a:uFillTx/>
                <a:latin typeface="Calibri" pitchFamily="34" charset="0"/>
                <a:ea typeface="+mn-ea"/>
                <a:cs typeface="+mn-cs"/>
              </a:rPr>
              <a:t>constructives</a:t>
            </a:r>
            <a:r>
              <a:rPr kumimoji="0" lang="fr-FR" sz="1800" b="1" i="1" u="none" strike="noStrike" kern="0" cap="none" spc="0" normalizeH="0" baseline="0" noProof="0" dirty="0">
                <a:ln>
                  <a:noFill/>
                </a:ln>
                <a:solidFill>
                  <a:srgbClr val="0099FF"/>
                </a:solidFill>
                <a:effectLst/>
                <a:uLnTx/>
                <a:uFillTx/>
                <a:latin typeface="Calibri" pitchFamily="34" charset="0"/>
                <a:ea typeface="+mn-ea"/>
                <a:cs typeface="+mn-cs"/>
              </a:rPr>
              <a:t>. </a:t>
            </a:r>
            <a:endParaRPr kumimoji="0" lang="fr-FR" sz="1800" b="0" i="0" u="none" strike="noStrike" kern="0" cap="none" spc="0" normalizeH="0" baseline="0" noProof="0" dirty="0" smtClean="0">
              <a:ln>
                <a:noFill/>
              </a:ln>
              <a:solidFill>
                <a:prstClr val="black"/>
              </a:solidFill>
              <a:effectLst/>
              <a:uLnTx/>
              <a:uFillTx/>
              <a:latin typeface="Calibri" pitchFamily="34" charset="0"/>
              <a:ea typeface="+mn-ea"/>
              <a:cs typeface="+mn-cs"/>
            </a:endParaRP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41627720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Compétences psychosociales - CPS… </a:t>
            </a:r>
            <a:br>
              <a:rPr lang="fr-FR" sz="3200" b="1" cap="small" dirty="0">
                <a:solidFill>
                  <a:srgbClr val="0DB434"/>
                </a:solidFill>
                <a:latin typeface="Calibri" pitchFamily="34" charset="0"/>
                <a:cs typeface="Calibri" pitchFamily="34" charset="0"/>
              </a:rPr>
            </a:br>
            <a:r>
              <a:rPr lang="fr-FR" sz="3200" b="1" cap="small" dirty="0">
                <a:solidFill>
                  <a:srgbClr val="0DB434"/>
                </a:solidFill>
                <a:latin typeface="Calibri" pitchFamily="34" charset="0"/>
                <a:cs typeface="Calibri" pitchFamily="34" charset="0"/>
              </a:rPr>
              <a:t>Une stratégie clé en éducation pour la santé</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446856" y="1484784"/>
            <a:ext cx="8229600" cy="47699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273050" indent="-273050" algn="ctr">
              <a:lnSpc>
                <a:spcPct val="80000"/>
              </a:lnSpc>
              <a:buFont typeface="Wingdings" pitchFamily="2" charset="2"/>
              <a:buNone/>
            </a:pPr>
            <a:r>
              <a:rPr lang="fr-FR" b="1" kern="0" dirty="0" smtClean="0">
                <a:effectLst>
                  <a:outerShdw blurRad="38100" dist="38100" dir="2700000" algn="tl">
                    <a:srgbClr val="000000">
                      <a:alpha val="43137"/>
                    </a:srgbClr>
                  </a:outerShdw>
                </a:effectLst>
                <a:latin typeface="Calibri" pitchFamily="34" charset="0"/>
              </a:rPr>
              <a:t>Définition OMS – 2001 : </a:t>
            </a:r>
          </a:p>
          <a:p>
            <a:pPr marL="273050" indent="-273050" algn="ctr">
              <a:lnSpc>
                <a:spcPct val="80000"/>
              </a:lnSpc>
              <a:buFont typeface="Wingdings" pitchFamily="2" charset="2"/>
              <a:buNone/>
            </a:pPr>
            <a:endParaRPr lang="fr-FR" kern="0" dirty="0" smtClean="0">
              <a:effectLst>
                <a:outerShdw blurRad="38100" dist="38100" dir="2700000" algn="tl">
                  <a:srgbClr val="000000">
                    <a:alpha val="43137"/>
                  </a:srgbClr>
                </a:outerShdw>
              </a:effectLst>
              <a:latin typeface="Calibri" pitchFamily="34" charset="0"/>
            </a:endParaRPr>
          </a:p>
          <a:p>
            <a:pPr marL="273050" indent="-273050" algn="ctr">
              <a:lnSpc>
                <a:spcPct val="80000"/>
              </a:lnSpc>
              <a:buFont typeface="Wingdings" pitchFamily="2" charset="2"/>
              <a:buNone/>
            </a:pPr>
            <a:endParaRPr lang="fr-FR" kern="0" dirty="0">
              <a:effectLst>
                <a:outerShdw blurRad="38100" dist="38100" dir="2700000" algn="tl">
                  <a:srgbClr val="000000">
                    <a:alpha val="43137"/>
                  </a:srgbClr>
                </a:outerShdw>
              </a:effectLst>
              <a:latin typeface="Calibri" pitchFamily="34" charset="0"/>
            </a:endParaRPr>
          </a:p>
          <a:p>
            <a:pPr marL="273050" indent="-273050" algn="ctr">
              <a:lnSpc>
                <a:spcPct val="80000"/>
              </a:lnSpc>
              <a:buFont typeface="Wingdings" pitchFamily="2" charset="2"/>
              <a:buNone/>
            </a:pPr>
            <a:endParaRPr lang="fr-FR" kern="0" dirty="0" smtClean="0">
              <a:effectLst>
                <a:outerShdw blurRad="38100" dist="38100" dir="2700000" algn="tl">
                  <a:srgbClr val="000000">
                    <a:alpha val="43137"/>
                  </a:srgbClr>
                </a:outerShdw>
              </a:effectLst>
              <a:latin typeface="Calibri" pitchFamily="34" charset="0"/>
            </a:endParaRPr>
          </a:p>
          <a:p>
            <a:pPr marL="273050" indent="-273050" algn="just">
              <a:lnSpc>
                <a:spcPct val="80000"/>
              </a:lnSpc>
              <a:buFont typeface="Wingdings" pitchFamily="2" charset="2"/>
              <a:buNone/>
            </a:pPr>
            <a:endParaRPr lang="fr-FR" sz="1800" kern="0" dirty="0" smtClean="0">
              <a:latin typeface="Calibri" pitchFamily="34" charset="0"/>
            </a:endParaRPr>
          </a:p>
          <a:p>
            <a:pPr marL="273050" indent="-273050">
              <a:lnSpc>
                <a:spcPct val="80000"/>
              </a:lnSpc>
              <a:buFont typeface="Wingdings" pitchFamily="2" charset="2"/>
              <a:buNone/>
            </a:pPr>
            <a:endParaRPr lang="fr-FR" sz="1800" kern="0" dirty="0">
              <a:latin typeface="Calibri" pitchFamily="34" charset="0"/>
            </a:endParaRPr>
          </a:p>
        </p:txBody>
      </p:sp>
      <p:pic>
        <p:nvPicPr>
          <p:cNvPr id="2050" name="Picture 2" descr="https://www.promosante-idf.fr/sites/default/files/schema-classifications-cps_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4284" y="1844824"/>
            <a:ext cx="6552728" cy="46640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325054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Une stratégie clé en éducation pour la santé</a:t>
            </a: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stretch>
            <a:fillRect/>
          </a:stretch>
        </p:blipFill>
        <p:spPr>
          <a:xfrm>
            <a:off x="1619672" y="1124744"/>
            <a:ext cx="5331584" cy="5608550"/>
          </a:xfrm>
          <a:prstGeom prst="rect">
            <a:avLst/>
          </a:prstGeom>
        </p:spPr>
      </p:pic>
    </p:spTree>
    <p:custDataLst>
      <p:tags r:id="rId1"/>
    </p:custDataLst>
    <p:extLst>
      <p:ext uri="{BB962C8B-B14F-4D97-AF65-F5344CB8AC3E}">
        <p14:creationId xmlns:p14="http://schemas.microsoft.com/office/powerpoint/2010/main" val="2985425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rPr>
              <a:t>Une stratégie clé en éducation pour la santé</a:t>
            </a: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026" name="Picture 2" descr="https://www.promosante-idf.fr/sites/default/files/frise-chronologique-cps_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5536" y="1358620"/>
            <a:ext cx="8208912" cy="4265974"/>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8709190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843127"/>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&amp; </a:t>
            </a:r>
            <a:endParaRPr kumimoji="0" lang="fr-FR" sz="3200" b="1" i="0" strike="noStrike" kern="1200" cap="small" spc="0" normalizeH="0" baseline="0" noProof="0" dirty="0" smtClean="0">
              <a:ln>
                <a:noFill/>
              </a:ln>
              <a:solidFill>
                <a:srgbClr val="0DB434"/>
              </a:solidFill>
              <a:effectLst/>
              <a:uLnTx/>
              <a:uFillTx/>
              <a:latin typeface="Calibri" pitchFamily="34" charset="0"/>
              <a:ea typeface="+mn-ea"/>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Promotion </a:t>
            </a:r>
            <a:r>
              <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rPr>
              <a:t>de la santé… </a:t>
            </a:r>
            <a:br>
              <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strike="noStrike" kern="1200" cap="small" spc="0" normalizeH="0" baseline="0" noProof="0" dirty="0">
                <a:ln>
                  <a:noFill/>
                </a:ln>
                <a:solidFill>
                  <a:srgbClr val="0DB434"/>
                </a:solidFill>
                <a:effectLst/>
                <a:uLnTx/>
                <a:uFillTx/>
                <a:latin typeface="Calibri" pitchFamily="34" charset="0"/>
                <a:ea typeface="+mn-ea"/>
                <a:cs typeface="Calibri" pitchFamily="34" charset="0"/>
              </a:rPr>
              <a:t>Quels liens ?</a:t>
            </a: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contenu 2"/>
          <p:cNvSpPr txBox="1">
            <a:spLocks/>
          </p:cNvSpPr>
          <p:nvPr/>
        </p:nvSpPr>
        <p:spPr bwMode="auto">
          <a:xfrm>
            <a:off x="457200" y="1600200"/>
            <a:ext cx="8363272"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3050" marR="0" lvl="0" indent="-273050" algn="l" defTabSz="914400" rtl="0" eaLnBrk="0" fontAlgn="base" latinLnBrk="0" hangingPunct="0">
              <a:lnSpc>
                <a:spcPct val="80000"/>
              </a:lnSpc>
              <a:spcBef>
                <a:spcPts val="600"/>
              </a:spcBef>
              <a:spcAft>
                <a:spcPct val="0"/>
              </a:spcAft>
              <a:buClr>
                <a:srgbClr val="0DB434"/>
              </a:buClr>
              <a:buSzPct val="70000"/>
              <a:buFont typeface="Wingdings" pitchFamily="2" charset="2"/>
              <a:buNone/>
              <a:tabLst/>
              <a:defRPr/>
            </a:pPr>
            <a:endParaRPr kumimoji="0" lang="fr-FR" sz="1800" b="1"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0" lvl="0" indent="0" algn="ctr" eaLnBrk="1" hangingPunct="1">
              <a:lnSpc>
                <a:spcPct val="80000"/>
              </a:lnSpc>
              <a:spcBef>
                <a:spcPct val="20000"/>
              </a:spcBef>
              <a:buClr>
                <a:srgbClr val="FFCC00"/>
              </a:buClr>
              <a:buSzPct val="75000"/>
              <a:buNone/>
            </a:pPr>
            <a:r>
              <a:rPr lang="fr-FR" b="1" kern="0" dirty="0">
                <a:solidFill>
                  <a:srgbClr val="000000"/>
                </a:solidFill>
                <a:latin typeface="Calibri" pitchFamily="34" charset="0"/>
              </a:rPr>
              <a:t>Une </a:t>
            </a:r>
            <a:r>
              <a:rPr lang="fr-FR" b="1" kern="0" dirty="0">
                <a:solidFill>
                  <a:srgbClr val="FF0000"/>
                </a:solidFill>
                <a:latin typeface="Calibri" pitchFamily="34" charset="0"/>
              </a:rPr>
              <a:t>courroie de transmission </a:t>
            </a:r>
            <a:r>
              <a:rPr lang="fr-FR" b="1" kern="0" dirty="0">
                <a:solidFill>
                  <a:srgbClr val="000000"/>
                </a:solidFill>
                <a:latin typeface="Calibri" pitchFamily="34" charset="0"/>
              </a:rPr>
              <a:t>entre :</a:t>
            </a:r>
          </a:p>
          <a:p>
            <a:pPr marL="0" lvl="0" indent="0" algn="ctr" eaLnBrk="1" hangingPunct="1">
              <a:lnSpc>
                <a:spcPct val="80000"/>
              </a:lnSpc>
              <a:spcBef>
                <a:spcPct val="20000"/>
              </a:spcBef>
              <a:buClr>
                <a:srgbClr val="FFCC00"/>
              </a:buClr>
              <a:buSzPct val="75000"/>
              <a:buNone/>
            </a:pPr>
            <a:endParaRPr lang="fr-FR" b="1" kern="0" dirty="0">
              <a:solidFill>
                <a:srgbClr val="0099FF"/>
              </a:solidFill>
              <a:latin typeface="Calibri" pitchFamily="34" charset="0"/>
            </a:endParaRPr>
          </a:p>
          <a:p>
            <a:pPr marL="0" lvl="0" indent="0" algn="ctr" eaLnBrk="1" hangingPunct="1">
              <a:lnSpc>
                <a:spcPct val="80000"/>
              </a:lnSpc>
              <a:spcBef>
                <a:spcPct val="20000"/>
              </a:spcBef>
              <a:buClr>
                <a:srgbClr val="FFCC00"/>
              </a:buClr>
              <a:buSzPct val="75000"/>
              <a:buNone/>
            </a:pPr>
            <a:endParaRPr lang="fr-FR" sz="2200" b="1" kern="0" dirty="0">
              <a:solidFill>
                <a:srgbClr val="0099FF"/>
              </a:solidFill>
              <a:latin typeface="Calibri" pitchFamily="34" charset="0"/>
            </a:endParaRPr>
          </a:p>
          <a:p>
            <a:pPr marL="0" lvl="0" indent="0" algn="just" eaLnBrk="1" hangingPunct="1">
              <a:lnSpc>
                <a:spcPct val="80000"/>
              </a:lnSpc>
              <a:spcBef>
                <a:spcPct val="20000"/>
              </a:spcBef>
              <a:buClr>
                <a:srgbClr val="FFCC00"/>
              </a:buClr>
              <a:buSzPct val="75000"/>
              <a:buNone/>
            </a:pPr>
            <a:r>
              <a:rPr lang="fr-FR" sz="2200" b="1" kern="0" dirty="0">
                <a:solidFill>
                  <a:srgbClr val="0099FF"/>
                </a:solidFill>
                <a:latin typeface="Calibri" pitchFamily="34" charset="0"/>
              </a:rPr>
              <a:t>- Les connaissances de l’individu, ses valeurs et ses attitudes,</a:t>
            </a:r>
          </a:p>
          <a:p>
            <a:pPr marL="0" lvl="0" indent="0" algn="just" eaLnBrk="1" hangingPunct="1">
              <a:lnSpc>
                <a:spcPct val="80000"/>
              </a:lnSpc>
              <a:spcBef>
                <a:spcPct val="20000"/>
              </a:spcBef>
              <a:buClr>
                <a:srgbClr val="FFCC00"/>
              </a:buClr>
              <a:buSzPct val="75000"/>
              <a:buNone/>
            </a:pPr>
            <a:endParaRPr lang="fr-FR" sz="2200" b="1" kern="0" dirty="0">
              <a:solidFill>
                <a:srgbClr val="0099FF"/>
              </a:solidFill>
              <a:latin typeface="Calibri" pitchFamily="34" charset="0"/>
            </a:endParaRPr>
          </a:p>
          <a:p>
            <a:pPr marL="0" lvl="0" indent="0" algn="just" eaLnBrk="1" hangingPunct="1">
              <a:lnSpc>
                <a:spcPct val="80000"/>
              </a:lnSpc>
              <a:spcBef>
                <a:spcPct val="20000"/>
              </a:spcBef>
              <a:buClr>
                <a:srgbClr val="FFCC00"/>
              </a:buClr>
              <a:buSzPct val="75000"/>
              <a:buNone/>
            </a:pPr>
            <a:r>
              <a:rPr lang="fr-FR" sz="2200" b="1" kern="0" dirty="0">
                <a:solidFill>
                  <a:srgbClr val="0099FF"/>
                </a:solidFill>
                <a:latin typeface="Calibri" pitchFamily="34" charset="0"/>
              </a:rPr>
              <a:t>- Et la mise en place de comportements adaptés.</a:t>
            </a:r>
          </a:p>
          <a:p>
            <a:pPr marL="273050" marR="0" lvl="0" indent="-273050" algn="just" defTabSz="914400" rtl="0" eaLnBrk="0" fontAlgn="base" latinLnBrk="0" hangingPunct="0">
              <a:lnSpc>
                <a:spcPct val="80000"/>
              </a:lnSpc>
              <a:spcBef>
                <a:spcPts val="600"/>
              </a:spcBef>
              <a:spcAft>
                <a:spcPct val="0"/>
              </a:spcAft>
              <a:buClr>
                <a:srgbClr val="0DB434"/>
              </a:buClr>
              <a:buSzPct val="70000"/>
              <a:buFont typeface="Wingdings" pitchFamily="2" charset="2"/>
              <a:buNone/>
              <a:tabLst/>
              <a:defRPr/>
            </a:pPr>
            <a:endParaRPr kumimoji="0" lang="fr-FR" sz="6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0" indent="-273050" algn="l" defTabSz="914400" rtl="0" eaLnBrk="0" fontAlgn="base" latinLnBrk="0" hangingPunct="0">
              <a:lnSpc>
                <a:spcPct val="80000"/>
              </a:lnSpc>
              <a:spcBef>
                <a:spcPts val="600"/>
              </a:spcBef>
              <a:spcAft>
                <a:spcPct val="0"/>
              </a:spcAft>
              <a:buClr>
                <a:srgbClr val="0DB434"/>
              </a:buClr>
              <a:buSzPct val="70000"/>
              <a:buFont typeface="Wingdings" pitchFamily="2" charset="2"/>
              <a:buNone/>
              <a:tabLst/>
              <a:defRPr/>
            </a:pPr>
            <a:endParaRPr kumimoji="0" lang="fr-FR" sz="11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2" name="Image 1"/>
          <p:cNvPicPr>
            <a:picLocks noChangeAspect="1"/>
          </p:cNvPicPr>
          <p:nvPr/>
        </p:nvPicPr>
        <p:blipFill>
          <a:blip r:embed="rId5"/>
          <a:stretch>
            <a:fillRect/>
          </a:stretch>
        </p:blipFill>
        <p:spPr>
          <a:xfrm>
            <a:off x="1115616" y="4120965"/>
            <a:ext cx="6840305" cy="2133785"/>
          </a:xfrm>
          <a:prstGeom prst="rect">
            <a:avLst/>
          </a:prstGeom>
        </p:spPr>
      </p:pic>
    </p:spTree>
    <p:custDataLst>
      <p:tags r:id="rId1"/>
    </p:custDataLst>
    <p:extLst>
      <p:ext uri="{BB962C8B-B14F-4D97-AF65-F5344CB8AC3E}">
        <p14:creationId xmlns:p14="http://schemas.microsoft.com/office/powerpoint/2010/main" val="2270590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73411-5505-48BC-AB54-57961DA2DAC9}"/>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2355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40E7450-B80E-40F5-ADC2-10209970BAE9}"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23556"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438301BA-698C-46B9-BA0B-A31E7924EAA9}"/>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235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2781300"/>
            <a:ext cx="5276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descr="https://www.bib-bop.org/depot/imagette/bop_8196_vign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581275"/>
            <a:ext cx="146843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2" descr="https://codes05.org/image/13539/4893?size=!500,400&amp;region=full&amp;format=jpg&amp;crop=centre&amp;realWidth=636&amp;realHeight=4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7250" y="3371850"/>
            <a:ext cx="15589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 descr="https://www.bib-bop.org/depot/imagette/bop_9526_vign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4324350"/>
            <a:ext cx="16176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2" descr="https://www.bib-bop.org/depot/imagette/bop_9276_vign_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4913" y="4730750"/>
            <a:ext cx="11207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8850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843127"/>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Compétences psychosociales &amp; </a:t>
            </a:r>
            <a:endParaRPr lang="fr-FR" sz="3200" b="1" cap="small" dirty="0" smtClean="0">
              <a:solidFill>
                <a:srgbClr val="0DB434"/>
              </a:solidFill>
              <a:latin typeface="Calibri" pitchFamily="34" charset="0"/>
              <a:cs typeface="Calibri" pitchFamily="34" charset="0"/>
            </a:endParaRPr>
          </a:p>
          <a:p>
            <a:pPr lvl="0" algn="ctr" fontAlgn="auto">
              <a:spcBef>
                <a:spcPts val="0"/>
              </a:spcBef>
              <a:spcAft>
                <a:spcPts val="0"/>
              </a:spcAft>
              <a:defRPr/>
            </a:pPr>
            <a:r>
              <a:rPr lang="fr-FR" sz="3200" b="1" cap="small" dirty="0" smtClean="0">
                <a:solidFill>
                  <a:srgbClr val="0DB434"/>
                </a:solidFill>
                <a:latin typeface="Calibri" pitchFamily="34" charset="0"/>
                <a:cs typeface="Calibri" pitchFamily="34" charset="0"/>
              </a:rPr>
              <a:t>Promotion </a:t>
            </a:r>
            <a:r>
              <a:rPr lang="fr-FR" sz="3200" b="1" cap="small" dirty="0">
                <a:solidFill>
                  <a:srgbClr val="0DB434"/>
                </a:solidFill>
                <a:latin typeface="Calibri" pitchFamily="34" charset="0"/>
                <a:cs typeface="Calibri" pitchFamily="34" charset="0"/>
              </a:rPr>
              <a:t>de la santé… </a:t>
            </a:r>
            <a:br>
              <a:rPr lang="fr-FR" sz="3200" b="1" cap="small" dirty="0">
                <a:solidFill>
                  <a:srgbClr val="0DB434"/>
                </a:solidFill>
                <a:latin typeface="Calibri" pitchFamily="34" charset="0"/>
                <a:cs typeface="Calibri" pitchFamily="34" charset="0"/>
              </a:rPr>
            </a:br>
            <a:r>
              <a:rPr lang="fr-FR" sz="3200" b="1" cap="small" dirty="0">
                <a:solidFill>
                  <a:srgbClr val="0DB434"/>
                </a:solidFill>
                <a:latin typeface="Calibri" pitchFamily="34" charset="0"/>
                <a:cs typeface="Calibri" pitchFamily="34" charset="0"/>
              </a:rPr>
              <a:t>Quels liens ?</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stretch>
            <a:fillRect/>
          </a:stretch>
        </p:blipFill>
        <p:spPr>
          <a:xfrm>
            <a:off x="1043608" y="1605083"/>
            <a:ext cx="6612273" cy="4649667"/>
          </a:xfrm>
          <a:prstGeom prst="rect">
            <a:avLst/>
          </a:prstGeom>
        </p:spPr>
      </p:pic>
    </p:spTree>
    <p:custDataLst>
      <p:tags r:id="rId1"/>
    </p:custDataLst>
    <p:extLst>
      <p:ext uri="{BB962C8B-B14F-4D97-AF65-F5344CB8AC3E}">
        <p14:creationId xmlns:p14="http://schemas.microsoft.com/office/powerpoint/2010/main" val="20951111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843127"/>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Enjeux des CPS </a:t>
            </a:r>
            <a:br>
              <a:rPr lang="fr-FR" sz="3200" b="1" cap="small" dirty="0">
                <a:solidFill>
                  <a:srgbClr val="0DB434"/>
                </a:solidFill>
                <a:latin typeface="Calibri" pitchFamily="34" charset="0"/>
                <a:cs typeface="Calibri" pitchFamily="34" charset="0"/>
              </a:rPr>
            </a:br>
            <a:r>
              <a:rPr lang="fr-FR" sz="3200" b="1" cap="small" dirty="0">
                <a:solidFill>
                  <a:srgbClr val="0DB434"/>
                </a:solidFill>
                <a:latin typeface="Calibri" pitchFamily="34" charset="0"/>
                <a:cs typeface="Calibri" pitchFamily="34" charset="0"/>
              </a:rPr>
              <a:t>Des déterminants de déterminants pour </a:t>
            </a:r>
            <a:br>
              <a:rPr lang="fr-FR" sz="3200" b="1" cap="small" dirty="0">
                <a:solidFill>
                  <a:srgbClr val="0DB434"/>
                </a:solidFill>
                <a:latin typeface="Calibri" pitchFamily="34" charset="0"/>
                <a:cs typeface="Calibri" pitchFamily="34" charset="0"/>
              </a:rPr>
            </a:br>
            <a:r>
              <a:rPr lang="fr-FR" sz="3200" b="1" cap="small" dirty="0">
                <a:solidFill>
                  <a:srgbClr val="0DB434"/>
                </a:solidFill>
                <a:latin typeface="Calibri" pitchFamily="34" charset="0"/>
                <a:cs typeface="Calibri" pitchFamily="34" charset="0"/>
              </a:rPr>
              <a:t>une prévention efficace</a:t>
            </a:r>
            <a:r>
              <a:rPr lang="fr-FR" sz="3200" b="1" cap="small" dirty="0" smtClean="0">
                <a:solidFill>
                  <a:srgbClr val="0DB434"/>
                </a:solidFill>
                <a:latin typeface="Calibri" pitchFamily="34" charset="0"/>
                <a:cs typeface="Calibri" pitchFamily="34" charset="0"/>
              </a:rPr>
              <a:t>… </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3728" y="1528927"/>
            <a:ext cx="5177706" cy="5177706"/>
          </a:xfrm>
          <a:prstGeom prst="rect">
            <a:avLst/>
          </a:prstGeom>
        </p:spPr>
      </p:pic>
    </p:spTree>
    <p:custDataLst>
      <p:tags r:id="rId1"/>
    </p:custDataLst>
    <p:extLst>
      <p:ext uri="{BB962C8B-B14F-4D97-AF65-F5344CB8AC3E}">
        <p14:creationId xmlns:p14="http://schemas.microsoft.com/office/powerpoint/2010/main" val="15976627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Effets et Déterminants…</a:t>
            </a:r>
            <a:endPar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0656" y="1124744"/>
            <a:ext cx="4176464" cy="5647657"/>
          </a:xfrm>
          <a:prstGeom prst="rect">
            <a:avLst/>
          </a:prstGeom>
        </p:spPr>
      </p:pic>
    </p:spTree>
    <p:custDataLst>
      <p:tags r:id="rId1"/>
    </p:custDataLst>
    <p:extLst>
      <p:ext uri="{BB962C8B-B14F-4D97-AF65-F5344CB8AC3E}">
        <p14:creationId xmlns:p14="http://schemas.microsoft.com/office/powerpoint/2010/main" val="3384940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Synthèse des effets des programmes…</a:t>
            </a:r>
            <a:endPar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stretch>
            <a:fillRect/>
          </a:stretch>
        </p:blipFill>
        <p:spPr>
          <a:xfrm>
            <a:off x="2440596" y="1268760"/>
            <a:ext cx="5256584" cy="5396759"/>
          </a:xfrm>
          <a:prstGeom prst="rect">
            <a:avLst/>
          </a:prstGeom>
        </p:spPr>
      </p:pic>
    </p:spTree>
    <p:custDataLst>
      <p:tags r:id="rId1"/>
    </p:custDataLst>
    <p:extLst>
      <p:ext uri="{BB962C8B-B14F-4D97-AF65-F5344CB8AC3E}">
        <p14:creationId xmlns:p14="http://schemas.microsoft.com/office/powerpoint/2010/main" val="4215671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404664"/>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Enjeux des CPS </a:t>
            </a:r>
            <a:br>
              <a:rPr lang="fr-FR" sz="3200" b="1" cap="small" dirty="0">
                <a:solidFill>
                  <a:srgbClr val="0DB434"/>
                </a:solidFill>
                <a:latin typeface="Calibri" pitchFamily="34" charset="0"/>
                <a:cs typeface="Calibri" pitchFamily="34" charset="0"/>
              </a:rPr>
            </a:br>
            <a:r>
              <a:rPr lang="fr-FR" sz="3200" b="1" cap="small" dirty="0" smtClean="0">
                <a:solidFill>
                  <a:srgbClr val="0DB434"/>
                </a:solidFill>
                <a:latin typeface="Calibri" pitchFamily="34" charset="0"/>
                <a:cs typeface="Calibri" pitchFamily="34" charset="0"/>
              </a:rPr>
              <a:t>Des </a:t>
            </a:r>
            <a:r>
              <a:rPr lang="fr-FR" sz="3200" b="1" cap="small" dirty="0">
                <a:solidFill>
                  <a:srgbClr val="0DB434"/>
                </a:solidFill>
                <a:latin typeface="Calibri" pitchFamily="34" charset="0"/>
                <a:cs typeface="Calibri" pitchFamily="34" charset="0"/>
              </a:rPr>
              <a:t>facteurs </a:t>
            </a:r>
            <a:r>
              <a:rPr lang="fr-FR" sz="3200" b="1" cap="small" dirty="0" smtClean="0">
                <a:solidFill>
                  <a:srgbClr val="0DB434"/>
                </a:solidFill>
                <a:latin typeface="Calibri" pitchFamily="34" charset="0"/>
                <a:cs typeface="Calibri" pitchFamily="34" charset="0"/>
              </a:rPr>
              <a:t>d’</a:t>
            </a:r>
            <a:r>
              <a:rPr lang="fr-FR" sz="3200" b="1" cap="small" dirty="0" err="1" smtClean="0">
                <a:solidFill>
                  <a:srgbClr val="0DB434"/>
                </a:solidFill>
                <a:latin typeface="Calibri" pitchFamily="34" charset="0"/>
                <a:cs typeface="Calibri" pitchFamily="34" charset="0"/>
              </a:rPr>
              <a:t>efficacite</a:t>
            </a:r>
            <a:r>
              <a:rPr lang="fr-FR" sz="3200" b="1" cap="small" dirty="0" smtClean="0">
                <a:solidFill>
                  <a:srgbClr val="0DB434"/>
                </a:solidFill>
                <a:latin typeface="Calibri" pitchFamily="34" charset="0"/>
                <a:cs typeface="Calibri" pitchFamily="34" charset="0"/>
              </a:rPr>
              <a:t>…</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51719" y="1196752"/>
            <a:ext cx="5862427" cy="5484412"/>
          </a:xfrm>
          <a:prstGeom prst="rect">
            <a:avLst/>
          </a:prstGeom>
        </p:spPr>
      </p:pic>
    </p:spTree>
    <p:custDataLst>
      <p:tags r:id="rId1"/>
    </p:custDataLst>
    <p:extLst>
      <p:ext uri="{BB962C8B-B14F-4D97-AF65-F5344CB8AC3E}">
        <p14:creationId xmlns:p14="http://schemas.microsoft.com/office/powerpoint/2010/main" val="29789722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t>Compétences psychosociales - CPS… </a:t>
            </a:r>
            <a:br>
              <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rPr>
            </a:br>
            <a:r>
              <a:rPr kumimoji="0" lang="fr-FR" sz="32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Facteurs d’</a:t>
            </a:r>
            <a:r>
              <a:rPr kumimoji="0" lang="fr-FR" sz="3200" b="1" i="0" u="none" strike="noStrike" kern="1200" cap="small" spc="0" normalizeH="0" baseline="0" noProof="0" dirty="0" err="1" smtClean="0">
                <a:ln>
                  <a:noFill/>
                </a:ln>
                <a:solidFill>
                  <a:srgbClr val="0DB434"/>
                </a:solidFill>
                <a:effectLst/>
                <a:uLnTx/>
                <a:uFillTx/>
                <a:latin typeface="Calibri" pitchFamily="34" charset="0"/>
                <a:ea typeface="+mn-ea"/>
                <a:cs typeface="Calibri" pitchFamily="34" charset="0"/>
              </a:rPr>
              <a:t>efficacite</a:t>
            </a:r>
            <a:r>
              <a:rPr kumimoji="0" lang="fr-FR" sz="3200" b="1" i="0" u="none" strike="noStrike" kern="1200" cap="small" spc="0" normalizeH="0" baseline="0" noProof="0" dirty="0" smtClean="0">
                <a:ln>
                  <a:noFill/>
                </a:ln>
                <a:solidFill>
                  <a:srgbClr val="0DB434"/>
                </a:solidFill>
                <a:effectLst/>
                <a:uLnTx/>
                <a:uFillTx/>
                <a:latin typeface="Calibri" pitchFamily="34" charset="0"/>
                <a:ea typeface="+mn-ea"/>
                <a:cs typeface="Calibri" pitchFamily="34" charset="0"/>
              </a:rPr>
              <a:t>…</a:t>
            </a:r>
            <a:endPar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Image 2"/>
          <p:cNvPicPr>
            <a:picLocks noChangeAspect="1"/>
          </p:cNvPicPr>
          <p:nvPr/>
        </p:nvPicPr>
        <p:blipFill>
          <a:blip r:embed="rId5"/>
          <a:stretch>
            <a:fillRect/>
          </a:stretch>
        </p:blipFill>
        <p:spPr>
          <a:xfrm>
            <a:off x="200559" y="1563688"/>
            <a:ext cx="8475897" cy="4909732"/>
          </a:xfrm>
          <a:prstGeom prst="rect">
            <a:avLst/>
          </a:prstGeom>
        </p:spPr>
      </p:pic>
    </p:spTree>
    <p:custDataLst>
      <p:tags r:id="rId1"/>
    </p:custDataLst>
    <p:extLst>
      <p:ext uri="{BB962C8B-B14F-4D97-AF65-F5344CB8AC3E}">
        <p14:creationId xmlns:p14="http://schemas.microsoft.com/office/powerpoint/2010/main" val="3659376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260648"/>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Les 10 Compétences psychosociales… </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a:hlinkClick r:id="rId5"/>
          </p:cNvPr>
          <p:cNvPicPr>
            <a:picLocks noChangeAspect="1"/>
          </p:cNvPicPr>
          <p:nvPr/>
        </p:nvPicPr>
        <p:blipFill rotWithShape="1">
          <a:blip r:embed="rId6"/>
          <a:srcRect l="7870" t="22001" r="30707" b="23401"/>
          <a:stretch/>
        </p:blipFill>
        <p:spPr>
          <a:xfrm>
            <a:off x="728214" y="1556792"/>
            <a:ext cx="7706174" cy="3853087"/>
          </a:xfrm>
          <a:prstGeom prst="rect">
            <a:avLst/>
          </a:prstGeom>
        </p:spPr>
      </p:pic>
    </p:spTree>
    <p:custDataLst>
      <p:tags r:id="rId1"/>
    </p:custDataLst>
    <p:extLst>
      <p:ext uri="{BB962C8B-B14F-4D97-AF65-F5344CB8AC3E}">
        <p14:creationId xmlns:p14="http://schemas.microsoft.com/office/powerpoint/2010/main" val="41781676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260648"/>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Les 10 Compétences psychosociales… </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Picture 2" descr="https://www.promosante-idf.fr/sites/default/files/schema-classifications-cps_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4284" y="1844824"/>
            <a:ext cx="6552728" cy="46640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34497902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7" name="Image 6"/>
          <p:cNvPicPr>
            <a:picLocks noChangeAspect="1"/>
          </p:cNvPicPr>
          <p:nvPr/>
        </p:nvPicPr>
        <p:blipFill>
          <a:blip r:embed="rId5"/>
          <a:stretch>
            <a:fillRect/>
          </a:stretch>
        </p:blipFill>
        <p:spPr>
          <a:xfrm>
            <a:off x="2627784" y="458752"/>
            <a:ext cx="3816424" cy="5959336"/>
          </a:xfrm>
          <a:prstGeom prst="rect">
            <a:avLst/>
          </a:prstGeom>
        </p:spPr>
      </p:pic>
    </p:spTree>
    <p:custDataLst>
      <p:tags r:id="rId1"/>
    </p:custDataLst>
    <p:extLst>
      <p:ext uri="{BB962C8B-B14F-4D97-AF65-F5344CB8AC3E}">
        <p14:creationId xmlns:p14="http://schemas.microsoft.com/office/powerpoint/2010/main" val="19534116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5" name="Image 4"/>
          <p:cNvPicPr>
            <a:picLocks noChangeAspect="1"/>
          </p:cNvPicPr>
          <p:nvPr/>
        </p:nvPicPr>
        <p:blipFill>
          <a:blip r:embed="rId5"/>
          <a:stretch>
            <a:fillRect/>
          </a:stretch>
        </p:blipFill>
        <p:spPr>
          <a:xfrm>
            <a:off x="4421289" y="1208300"/>
            <a:ext cx="3456384" cy="4897909"/>
          </a:xfrm>
          <a:prstGeom prst="rect">
            <a:avLst/>
          </a:prstGeom>
        </p:spPr>
      </p:pic>
      <p:pic>
        <p:nvPicPr>
          <p:cNvPr id="6" name="Image 5"/>
          <p:cNvPicPr>
            <a:picLocks noChangeAspect="1"/>
          </p:cNvPicPr>
          <p:nvPr/>
        </p:nvPicPr>
        <p:blipFill>
          <a:blip r:embed="rId6"/>
          <a:stretch>
            <a:fillRect/>
          </a:stretch>
        </p:blipFill>
        <p:spPr>
          <a:xfrm>
            <a:off x="467544" y="1196752"/>
            <a:ext cx="3142483" cy="4773581"/>
          </a:xfrm>
          <a:prstGeom prst="rect">
            <a:avLst/>
          </a:prstGeom>
        </p:spPr>
      </p:pic>
    </p:spTree>
    <p:custDataLst>
      <p:tags r:id="rId1"/>
    </p:custDataLst>
    <p:extLst>
      <p:ext uri="{BB962C8B-B14F-4D97-AF65-F5344CB8AC3E}">
        <p14:creationId xmlns:p14="http://schemas.microsoft.com/office/powerpoint/2010/main" val="850836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A6AC4D1-FA2B-4806-AFF8-4E25F9BBB13E}"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25604" name="Image 2">
            <a:hlinkClick r:id="rId5"/>
          </p:cNvPr>
          <p:cNvPicPr>
            <a:picLocks noChangeAspect="1"/>
          </p:cNvPicPr>
          <p:nvPr/>
        </p:nvPicPr>
        <p:blipFill>
          <a:blip r:embed="rId6">
            <a:extLst>
              <a:ext uri="{28A0092B-C50C-407E-A947-70E740481C1C}">
                <a14:useLocalDpi xmlns:a14="http://schemas.microsoft.com/office/drawing/2010/main" val="0"/>
              </a:ext>
            </a:extLst>
          </a:blip>
          <a:srcRect l="3539" t="12901" r="3143" b="8000"/>
          <a:stretch>
            <a:fillRect/>
          </a:stretch>
        </p:blipFill>
        <p:spPr bwMode="auto">
          <a:xfrm>
            <a:off x="304800" y="1196975"/>
            <a:ext cx="86090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872021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260648"/>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Les 10 Compétences psychosociales… </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Picture 2" descr="https://www.promosante-idf.fr/sites/default/files/schema-classifications-cps_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4284" y="1844824"/>
            <a:ext cx="6552728" cy="46640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17286468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403648" y="258763"/>
            <a:ext cx="7272808"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A chacun son </a:t>
            </a:r>
            <a:r>
              <a:rPr lang="fr-FR" sz="3200" b="1" cap="small" dirty="0" smtClean="0">
                <a:solidFill>
                  <a:srgbClr val="0DB434"/>
                </a:solidFill>
                <a:latin typeface="Calibri" pitchFamily="34" charset="0"/>
                <a:cs typeface="Calibri" pitchFamily="34" charset="0"/>
              </a:rPr>
              <a:t>proverbe !</a:t>
            </a:r>
            <a:endParaRPr kumimoji="0" lang="fr-FR" sz="3200" b="1" i="0" u="none" strike="noStrike" kern="1200" cap="small" spc="0" normalizeH="0" baseline="0" noProof="0" dirty="0">
              <a:ln>
                <a:noFill/>
              </a:ln>
              <a:solidFill>
                <a:srgbClr val="0DB434"/>
              </a:solidFill>
              <a:effectLst/>
              <a:uLnTx/>
              <a:uFillTx/>
              <a:latin typeface="Calibri" pitchFamily="34" charset="0"/>
              <a:ea typeface="+mn-ea"/>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Picture 2" descr="Le verbe réfléchir au présent de l&amp;#39;indicatif. Exercice de français Ce2">
            <a:extLst>
              <a:ext uri="{FF2B5EF4-FFF2-40B4-BE49-F238E27FC236}">
                <a16:creationId xmlns:a16="http://schemas.microsoft.com/office/drawing/2014/main" id="{EF1AE48F-2DF2-46C6-B421-A52A8F826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564904"/>
            <a:ext cx="1617611" cy="1954161"/>
          </a:xfrm>
          <a:prstGeom prst="rect">
            <a:avLst/>
          </a:prstGeom>
          <a:noFill/>
          <a:extLst>
            <a:ext uri="{909E8E84-426E-40DD-AFC4-6F175D3DCCD1}">
              <a14:hiddenFill xmlns:a14="http://schemas.microsoft.com/office/drawing/2010/main">
                <a:solidFill>
                  <a:srgbClr val="FFFFFF"/>
                </a:solidFill>
              </a14:hiddenFill>
            </a:ext>
          </a:extLst>
        </p:spPr>
      </p:pic>
      <p:sp>
        <p:nvSpPr>
          <p:cNvPr id="7" name="Sous-titre 2">
            <a:extLst>
              <a:ext uri="{FF2B5EF4-FFF2-40B4-BE49-F238E27FC236}">
                <a16:creationId xmlns:a16="http://schemas.microsoft.com/office/drawing/2014/main" id="{A1747BFE-B9C6-4ED5-86D3-FF5C8CDC1C84}"/>
              </a:ext>
            </a:extLst>
          </p:cNvPr>
          <p:cNvSpPr txBox="1">
            <a:spLocks/>
          </p:cNvSpPr>
          <p:nvPr/>
        </p:nvSpPr>
        <p:spPr>
          <a:xfrm>
            <a:off x="1819406" y="2060848"/>
            <a:ext cx="6857050" cy="3377496"/>
          </a:xfrm>
          <a:prstGeom prst="rect">
            <a:avLst/>
          </a:prstGeom>
        </p:spPr>
        <p:txBody>
          <a:bodyPr>
            <a:noAutofit/>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fr-FR" sz="1800" b="1" dirty="0" smtClean="0">
                <a:latin typeface="Calibri" panose="020F0502020204030204" pitchFamily="34" charset="0"/>
                <a:cs typeface="Calibri" panose="020F0502020204030204" pitchFamily="34" charset="0"/>
              </a:rPr>
              <a:t>On ne fait pas d’omelette sans casser d’œufs</a:t>
            </a:r>
          </a:p>
          <a:p>
            <a:pPr marL="0" indent="0">
              <a:buNone/>
            </a:pPr>
            <a:endParaRPr lang="fr-FR" sz="600" b="1" dirty="0" smtClean="0">
              <a:latin typeface="Calibri" panose="020F0502020204030204" pitchFamily="34" charset="0"/>
              <a:cs typeface="Calibri" panose="020F0502020204030204" pitchFamily="34" charset="0"/>
            </a:endParaRPr>
          </a:p>
          <a:p>
            <a:r>
              <a:rPr lang="fr-FR" sz="1800" b="1" dirty="0" smtClean="0">
                <a:latin typeface="Calibri" panose="020F0502020204030204" pitchFamily="34" charset="0"/>
                <a:cs typeface="Calibri" panose="020F0502020204030204" pitchFamily="34" charset="0"/>
              </a:rPr>
              <a:t>On n’est jamais mieux servi que par soi même</a:t>
            </a:r>
          </a:p>
          <a:p>
            <a:pPr marL="0" indent="0">
              <a:buNone/>
            </a:pPr>
            <a:endParaRPr lang="fr-FR" sz="600" b="1" dirty="0" smtClean="0">
              <a:latin typeface="Calibri" panose="020F0502020204030204" pitchFamily="34" charset="0"/>
              <a:cs typeface="Calibri" panose="020F0502020204030204" pitchFamily="34" charset="0"/>
            </a:endParaRPr>
          </a:p>
          <a:p>
            <a:r>
              <a:rPr lang="fr-FR" sz="1800" b="1" dirty="0" smtClean="0">
                <a:latin typeface="Calibri" panose="020F0502020204030204" pitchFamily="34" charset="0"/>
                <a:cs typeface="Calibri" panose="020F0502020204030204" pitchFamily="34" charset="0"/>
              </a:rPr>
              <a:t>La santé c’est un esprit sain dans un corps sain</a:t>
            </a:r>
          </a:p>
          <a:p>
            <a:pPr marL="0" indent="0">
              <a:buNone/>
            </a:pPr>
            <a:endParaRPr lang="fr-FR" sz="600" b="1" dirty="0" smtClean="0">
              <a:latin typeface="Calibri" panose="020F0502020204030204" pitchFamily="34" charset="0"/>
              <a:cs typeface="Calibri" panose="020F0502020204030204" pitchFamily="34" charset="0"/>
            </a:endParaRPr>
          </a:p>
          <a:p>
            <a:r>
              <a:rPr lang="fr-FR" sz="1800" b="1" dirty="0" smtClean="0">
                <a:latin typeface="Calibri" panose="020F0502020204030204" pitchFamily="34" charset="0"/>
                <a:cs typeface="Calibri" panose="020F0502020204030204" pitchFamily="34" charset="0"/>
              </a:rPr>
              <a:t>L’important n’est pas de convaincre mais de donner à réfléchir</a:t>
            </a:r>
          </a:p>
          <a:p>
            <a:endParaRPr lang="fr-FR" sz="600" b="1" dirty="0" smtClean="0">
              <a:latin typeface="Calibri" panose="020F0502020204030204" pitchFamily="34" charset="0"/>
              <a:cs typeface="Calibri" panose="020F0502020204030204" pitchFamily="34" charset="0"/>
            </a:endParaRPr>
          </a:p>
          <a:p>
            <a:r>
              <a:rPr lang="fr-FR" sz="1800" b="1" dirty="0" smtClean="0">
                <a:latin typeface="Calibri" panose="020F0502020204030204" pitchFamily="34" charset="0"/>
                <a:cs typeface="Calibri" panose="020F0502020204030204" pitchFamily="34" charset="0"/>
              </a:rPr>
              <a:t>On ne mélange pas les torchons et les serviettes</a:t>
            </a:r>
          </a:p>
          <a:p>
            <a:endParaRPr lang="fr-FR" sz="600" b="1" dirty="0" smtClean="0">
              <a:latin typeface="Calibri" panose="020F0502020204030204" pitchFamily="34" charset="0"/>
              <a:cs typeface="Calibri" panose="020F0502020204030204" pitchFamily="34" charset="0"/>
            </a:endParaRPr>
          </a:p>
          <a:p>
            <a:r>
              <a:rPr lang="fr-FR" sz="1800" b="1" dirty="0" smtClean="0">
                <a:latin typeface="Calibri" panose="020F0502020204030204" pitchFamily="34" charset="0"/>
                <a:cs typeface="Calibri" panose="020F0502020204030204" pitchFamily="34" charset="0"/>
              </a:rPr>
              <a:t>Quand le sage montre la lune, l’idiot regarde le doigt</a:t>
            </a:r>
          </a:p>
          <a:p>
            <a:endParaRPr lang="fr-FR" sz="600" b="1" dirty="0" smtClean="0">
              <a:latin typeface="Calibri" panose="020F0502020204030204" pitchFamily="34" charset="0"/>
              <a:cs typeface="Calibri" panose="020F0502020204030204" pitchFamily="34" charset="0"/>
            </a:endParaRPr>
          </a:p>
          <a:p>
            <a:r>
              <a:rPr lang="fr-FR" sz="1800" b="1" dirty="0" smtClean="0">
                <a:latin typeface="Calibri" panose="020F0502020204030204" pitchFamily="34" charset="0"/>
                <a:cs typeface="Calibri" panose="020F0502020204030204" pitchFamily="34" charset="0"/>
              </a:rPr>
              <a:t>La santé c’est le plus grand des biens</a:t>
            </a:r>
          </a:p>
          <a:p>
            <a:endParaRPr lang="fr-FR" sz="600" b="1" dirty="0" smtClean="0">
              <a:latin typeface="Calibri" panose="020F0502020204030204" pitchFamily="34" charset="0"/>
              <a:cs typeface="Calibri" panose="020F0502020204030204" pitchFamily="34" charset="0"/>
            </a:endParaRPr>
          </a:p>
          <a:p>
            <a:r>
              <a:rPr lang="fr-FR" sz="1800" b="1" dirty="0" smtClean="0">
                <a:latin typeface="Calibri" panose="020F0502020204030204" pitchFamily="34" charset="0"/>
                <a:cs typeface="Calibri" panose="020F0502020204030204" pitchFamily="34" charset="0"/>
              </a:rPr>
              <a:t>On ne peut pas avoir le beurre et l’argent du beurre</a:t>
            </a:r>
            <a:endParaRPr lang="fr-FR" sz="18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140796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5" name="Image 4"/>
          <p:cNvPicPr>
            <a:picLocks noChangeAspect="1"/>
          </p:cNvPicPr>
          <p:nvPr/>
        </p:nvPicPr>
        <p:blipFill>
          <a:blip r:embed="rId5"/>
          <a:stretch>
            <a:fillRect/>
          </a:stretch>
        </p:blipFill>
        <p:spPr>
          <a:xfrm>
            <a:off x="2987824" y="371033"/>
            <a:ext cx="3240360" cy="5857574"/>
          </a:xfrm>
          <a:prstGeom prst="rect">
            <a:avLst/>
          </a:prstGeom>
        </p:spPr>
      </p:pic>
    </p:spTree>
    <p:custDataLst>
      <p:tags r:id="rId1"/>
    </p:custDataLst>
    <p:extLst>
      <p:ext uri="{BB962C8B-B14F-4D97-AF65-F5344CB8AC3E}">
        <p14:creationId xmlns:p14="http://schemas.microsoft.com/office/powerpoint/2010/main" val="25008249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stretch>
            <a:fillRect/>
          </a:stretch>
        </p:blipFill>
        <p:spPr>
          <a:xfrm>
            <a:off x="395536" y="1412775"/>
            <a:ext cx="3754232" cy="4527937"/>
          </a:xfrm>
          <a:prstGeom prst="rect">
            <a:avLst/>
          </a:prstGeom>
        </p:spPr>
      </p:pic>
      <p:pic>
        <p:nvPicPr>
          <p:cNvPr id="3" name="Image 2"/>
          <p:cNvPicPr>
            <a:picLocks noChangeAspect="1"/>
          </p:cNvPicPr>
          <p:nvPr/>
        </p:nvPicPr>
        <p:blipFill>
          <a:blip r:embed="rId6"/>
          <a:stretch>
            <a:fillRect/>
          </a:stretch>
        </p:blipFill>
        <p:spPr>
          <a:xfrm>
            <a:off x="4742371" y="1412775"/>
            <a:ext cx="3341069" cy="4251530"/>
          </a:xfrm>
          <a:prstGeom prst="rect">
            <a:avLst/>
          </a:prstGeom>
        </p:spPr>
      </p:pic>
    </p:spTree>
    <p:custDataLst>
      <p:tags r:id="rId1"/>
    </p:custDataLst>
    <p:extLst>
      <p:ext uri="{BB962C8B-B14F-4D97-AF65-F5344CB8AC3E}">
        <p14:creationId xmlns:p14="http://schemas.microsoft.com/office/powerpoint/2010/main" val="35068386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260648"/>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Les 10 Compétences psychosociales… </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Picture 2" descr="https://www.promosante-idf.fr/sites/default/files/schema-classifications-cps_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4284" y="1844824"/>
            <a:ext cx="6552728" cy="46640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24490399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Image 5"/>
          <p:cNvPicPr>
            <a:picLocks noChangeAspect="1"/>
          </p:cNvPicPr>
          <p:nvPr/>
        </p:nvPicPr>
        <p:blipFill>
          <a:blip r:embed="rId5"/>
          <a:stretch>
            <a:fillRect/>
          </a:stretch>
        </p:blipFill>
        <p:spPr>
          <a:xfrm>
            <a:off x="2771800" y="309678"/>
            <a:ext cx="3312368" cy="5937261"/>
          </a:xfrm>
          <a:prstGeom prst="rect">
            <a:avLst/>
          </a:prstGeom>
        </p:spPr>
      </p:pic>
    </p:spTree>
    <p:custDataLst>
      <p:tags r:id="rId1"/>
    </p:custDataLst>
    <p:extLst>
      <p:ext uri="{BB962C8B-B14F-4D97-AF65-F5344CB8AC3E}">
        <p14:creationId xmlns:p14="http://schemas.microsoft.com/office/powerpoint/2010/main" val="3039457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a:stretch>
            <a:fillRect/>
          </a:stretch>
        </p:blipFill>
        <p:spPr>
          <a:xfrm>
            <a:off x="539552" y="1196752"/>
            <a:ext cx="3240360" cy="4734087"/>
          </a:xfrm>
          <a:prstGeom prst="rect">
            <a:avLst/>
          </a:prstGeom>
        </p:spPr>
      </p:pic>
      <p:pic>
        <p:nvPicPr>
          <p:cNvPr id="3" name="Image 2"/>
          <p:cNvPicPr>
            <a:picLocks noChangeAspect="1"/>
          </p:cNvPicPr>
          <p:nvPr/>
        </p:nvPicPr>
        <p:blipFill>
          <a:blip r:embed="rId6"/>
          <a:stretch>
            <a:fillRect/>
          </a:stretch>
        </p:blipFill>
        <p:spPr>
          <a:xfrm>
            <a:off x="4716016" y="1196752"/>
            <a:ext cx="3240360" cy="4654619"/>
          </a:xfrm>
          <a:prstGeom prst="rect">
            <a:avLst/>
          </a:prstGeom>
        </p:spPr>
      </p:pic>
    </p:spTree>
    <p:custDataLst>
      <p:tags r:id="rId1"/>
    </p:custDataLst>
    <p:extLst>
      <p:ext uri="{BB962C8B-B14F-4D97-AF65-F5344CB8AC3E}">
        <p14:creationId xmlns:p14="http://schemas.microsoft.com/office/powerpoint/2010/main" val="18175780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9632" y="260648"/>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cap="small" dirty="0">
                <a:solidFill>
                  <a:srgbClr val="0DB434"/>
                </a:solidFill>
                <a:latin typeface="Calibri" pitchFamily="34" charset="0"/>
                <a:cs typeface="Calibri" pitchFamily="34" charset="0"/>
              </a:rPr>
              <a:t>Les 10 Compétences psychosociales… </a:t>
            </a:r>
            <a:endParaRPr kumimoji="0" lang="fr-FR" sz="3200" b="1" i="0" strike="noStrike" kern="1200" cap="small" spc="0" normalizeH="0" baseline="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6" name="Picture 2" descr="https://www.promosante-idf.fr/sites/default/files/schema-classifications-cps_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4284" y="1844824"/>
            <a:ext cx="6552728" cy="4664000"/>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32142458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custDataLst>
              <p:tags r:id="rId2"/>
            </p:custDataLst>
          </p:nvPr>
        </p:nvSpPr>
        <p:spPr>
          <a:xfrm>
            <a:off x="1042988" y="260647"/>
            <a:ext cx="7793037" cy="810915"/>
          </a:xfrm>
        </p:spPr>
        <p:txBody>
          <a:bodyPr>
            <a:normAutofit fontScale="90000"/>
          </a:bodyPr>
          <a:lstStyle/>
          <a:p>
            <a:pPr algn="ctr" eaLnBrk="1" fontAlgn="auto" hangingPunct="1">
              <a:spcAft>
                <a:spcPts val="0"/>
              </a:spcAft>
              <a:defRPr/>
            </a:pPr>
            <a:r>
              <a:rPr lang="fr-FR" sz="2900" b="1" dirty="0" smtClean="0">
                <a:solidFill>
                  <a:schemeClr val="tx2">
                    <a:lumMod val="75000"/>
                    <a:lumOff val="25000"/>
                  </a:schemeClr>
                </a:solidFill>
                <a:latin typeface="Calibri" pitchFamily="34" charset="0"/>
                <a:cs typeface="Calibri" pitchFamily="34" charset="0"/>
              </a:rPr>
              <a:t>TOUR DE TABLE</a:t>
            </a:r>
            <a:br>
              <a:rPr lang="fr-FR" sz="2900" b="1" dirty="0" smtClean="0">
                <a:solidFill>
                  <a:schemeClr val="tx2">
                    <a:lumMod val="75000"/>
                    <a:lumOff val="25000"/>
                  </a:schemeClr>
                </a:solidFill>
                <a:latin typeface="Calibri" pitchFamily="34" charset="0"/>
                <a:cs typeface="Calibri" pitchFamily="34" charset="0"/>
              </a:rPr>
            </a:br>
            <a:r>
              <a:rPr lang="fr-FR" sz="2900" b="1" dirty="0" smtClean="0">
                <a:solidFill>
                  <a:schemeClr val="tx2">
                    <a:lumMod val="75000"/>
                    <a:lumOff val="25000"/>
                  </a:schemeClr>
                </a:solidFill>
                <a:latin typeface="Calibri" pitchFamily="34" charset="0"/>
                <a:cs typeface="Calibri" pitchFamily="34" charset="0"/>
              </a:rPr>
              <a:t>« 1 MOT 1 IMAGE »….</a:t>
            </a:r>
            <a:endParaRPr lang="fr-FR" sz="3200" b="1" dirty="0" smtClean="0">
              <a:solidFill>
                <a:schemeClr val="tx2">
                  <a:lumMod val="75000"/>
                  <a:lumOff val="25000"/>
                </a:schemeClr>
              </a:solidFill>
              <a:latin typeface="Calibri" pitchFamily="34" charset="0"/>
              <a:cs typeface="Calibri" pitchFamily="34" charset="0"/>
            </a:endParaRPr>
          </a:p>
        </p:txBody>
      </p:sp>
      <p:pic>
        <p:nvPicPr>
          <p:cNvPr id="50179" name="Picture 2" descr="http://www.codes05.org/images/interface/logo_codes05.gif"/>
          <p:cNvPicPr>
            <a:picLocks noChangeAspect="1" noChangeArrowheads="1"/>
          </p:cNvPicPr>
          <p:nvPr/>
        </p:nvPicPr>
        <p:blipFill>
          <a:blip r:embed="rId5" cstate="print">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w="9525">
            <a:noFill/>
            <a:miter lim="800000"/>
            <a:headEnd/>
            <a:tailEnd/>
          </a:ln>
        </p:spPr>
      </p:pic>
      <p:pic>
        <p:nvPicPr>
          <p:cNvPr id="4" name="Image 3" descr="Une image contenant plancher&#10;&#10;Description générée automatiquement">
            <a:extLst>
              <a:ext uri="{FF2B5EF4-FFF2-40B4-BE49-F238E27FC236}">
                <a16:creationId xmlns:a16="http://schemas.microsoft.com/office/drawing/2014/main" id="{E743A844-F323-4F87-AAB4-FC64ACC7F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1163970"/>
            <a:ext cx="1656184" cy="2523179"/>
          </a:xfrm>
          <a:prstGeom prst="rect">
            <a:avLst/>
          </a:prstGeom>
        </p:spPr>
      </p:pic>
      <p:pic>
        <p:nvPicPr>
          <p:cNvPr id="5" name="Image 4" descr="Une image contenant texte, décoré&#10;&#10;Description générée automatiquement">
            <a:extLst>
              <a:ext uri="{FF2B5EF4-FFF2-40B4-BE49-F238E27FC236}">
                <a16:creationId xmlns:a16="http://schemas.microsoft.com/office/drawing/2014/main" id="{F6759444-A726-4148-AD1C-E07D68D09F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7402" y="1178917"/>
            <a:ext cx="1656185" cy="2523180"/>
          </a:xfrm>
          <a:prstGeom prst="rect">
            <a:avLst/>
          </a:prstGeom>
        </p:spPr>
      </p:pic>
      <p:pic>
        <p:nvPicPr>
          <p:cNvPr id="6" name="Image 5">
            <a:extLst>
              <a:ext uri="{FF2B5EF4-FFF2-40B4-BE49-F238E27FC236}">
                <a16:creationId xmlns:a16="http://schemas.microsoft.com/office/drawing/2014/main" id="{C2AD5A78-D406-4816-B861-AB771C56E8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0717" y="1162414"/>
            <a:ext cx="1656184" cy="2523179"/>
          </a:xfrm>
          <a:prstGeom prst="rect">
            <a:avLst/>
          </a:prstGeom>
        </p:spPr>
      </p:pic>
      <p:pic>
        <p:nvPicPr>
          <p:cNvPr id="7" name="Image 6" descr="Une image contenant intérieur, vert, draps et couvertures&#10;&#10;Description générée automatiquement">
            <a:extLst>
              <a:ext uri="{FF2B5EF4-FFF2-40B4-BE49-F238E27FC236}">
                <a16:creationId xmlns:a16="http://schemas.microsoft.com/office/drawing/2014/main" id="{2C71DAB5-9119-4C50-A6FE-495E056EB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7184" y="1162414"/>
            <a:ext cx="1656185" cy="2523180"/>
          </a:xfrm>
          <a:prstGeom prst="rect">
            <a:avLst/>
          </a:prstGeom>
        </p:spPr>
      </p:pic>
      <p:pic>
        <p:nvPicPr>
          <p:cNvPr id="8" name="Image 7" descr="Une image contenant intérieur, guichet, stationnaire, instrument d’écriture&#10;&#10;Description générée automatiquement">
            <a:extLst>
              <a:ext uri="{FF2B5EF4-FFF2-40B4-BE49-F238E27FC236}">
                <a16:creationId xmlns:a16="http://schemas.microsoft.com/office/drawing/2014/main" id="{1321A640-5465-494D-8401-310B6CBFC0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6659" y="4259966"/>
            <a:ext cx="1755942" cy="2161636"/>
          </a:xfrm>
          <a:prstGeom prst="rect">
            <a:avLst/>
          </a:prstGeom>
        </p:spPr>
      </p:pic>
      <p:pic>
        <p:nvPicPr>
          <p:cNvPr id="9" name="Image 8" descr="Une image contenant gâteau, anniversaire, bleu, décoré&#10;&#10;Description générée automatiquement">
            <a:extLst>
              <a:ext uri="{FF2B5EF4-FFF2-40B4-BE49-F238E27FC236}">
                <a16:creationId xmlns:a16="http://schemas.microsoft.com/office/drawing/2014/main" id="{9043E5C3-DA24-407B-BC33-CF0FF951AF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4354" y="4241643"/>
            <a:ext cx="1694037" cy="2284722"/>
          </a:xfrm>
          <a:prstGeom prst="rect">
            <a:avLst/>
          </a:prstGeom>
        </p:spPr>
      </p:pic>
      <p:pic>
        <p:nvPicPr>
          <p:cNvPr id="10" name="Image 9" descr="Une image contenant musique, instrument à cordes, intérieur, viole&#10;&#10;Description générée automatiquement">
            <a:extLst>
              <a:ext uri="{FF2B5EF4-FFF2-40B4-BE49-F238E27FC236}">
                <a16:creationId xmlns:a16="http://schemas.microsoft.com/office/drawing/2014/main" id="{6036E212-DBCC-45AE-A0B9-7F281EB000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2300" y="4132967"/>
            <a:ext cx="1536368" cy="2146223"/>
          </a:xfrm>
          <a:prstGeom prst="rect">
            <a:avLst/>
          </a:prstGeom>
        </p:spPr>
      </p:pic>
      <p:pic>
        <p:nvPicPr>
          <p:cNvPr id="11" name="Image 10" descr="Une image contenant intérieur, vert&#10;&#10;Description générée automatiquement">
            <a:extLst>
              <a:ext uri="{FF2B5EF4-FFF2-40B4-BE49-F238E27FC236}">
                <a16:creationId xmlns:a16="http://schemas.microsoft.com/office/drawing/2014/main" id="{AC4F366F-C4A5-406E-82AE-0BC43B5168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484" y="1178918"/>
            <a:ext cx="1656184" cy="2523179"/>
          </a:xfrm>
          <a:prstGeom prst="rect">
            <a:avLst/>
          </a:prstGeom>
        </p:spPr>
      </p:pic>
      <p:pic>
        <p:nvPicPr>
          <p:cNvPr id="12" name="Image 11">
            <a:extLst>
              <a:ext uri="{FF2B5EF4-FFF2-40B4-BE49-F238E27FC236}">
                <a16:creationId xmlns:a16="http://schemas.microsoft.com/office/drawing/2014/main" id="{F40FECA5-684A-41D0-AB89-585BDC91B6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20144" y="4253261"/>
            <a:ext cx="1530960" cy="2300623"/>
          </a:xfrm>
          <a:prstGeom prst="rect">
            <a:avLst/>
          </a:prstGeom>
        </p:spPr>
      </p:pic>
      <p:pic>
        <p:nvPicPr>
          <p:cNvPr id="13" name="Image 12" descr="Une image contenant personne&#10;&#10;Description générée automatiquement">
            <a:extLst>
              <a:ext uri="{FF2B5EF4-FFF2-40B4-BE49-F238E27FC236}">
                <a16:creationId xmlns:a16="http://schemas.microsoft.com/office/drawing/2014/main" id="{9C25B210-F7D4-4DFF-9696-426BB6B46F3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62857" y="4241643"/>
            <a:ext cx="1447840" cy="2300625"/>
          </a:xfrm>
          <a:prstGeom prst="rect">
            <a:avLst/>
          </a:prstGeom>
        </p:spPr>
      </p:pic>
    </p:spTree>
    <p:custDataLst>
      <p:tags r:id="rId1"/>
    </p:custDataLst>
    <p:extLst>
      <p:ext uri="{BB962C8B-B14F-4D97-AF65-F5344CB8AC3E}">
        <p14:creationId xmlns:p14="http://schemas.microsoft.com/office/powerpoint/2010/main" val="12830022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7" name="Picture 2" descr="http://www.codes05.org/images/interface/logo_codes05.gif"/>
          <p:cNvPicPr>
            <a:picLocks noChangeAspect="1" noChangeArrowheads="1"/>
          </p:cNvPicPr>
          <p:nvPr/>
        </p:nvPicPr>
        <p:blipFill>
          <a:blip r:embed="rId4" cstate="print"/>
          <a:srcRect b="9912"/>
          <a:stretch>
            <a:fillRect/>
          </a:stretch>
        </p:blipFill>
        <p:spPr bwMode="auto">
          <a:xfrm>
            <a:off x="179388" y="0"/>
            <a:ext cx="1314450" cy="944563"/>
          </a:xfrm>
          <a:prstGeom prst="rect">
            <a:avLst/>
          </a:prstGeom>
          <a:noFill/>
          <a:ln w="9525">
            <a:noFill/>
            <a:miter lim="800000"/>
            <a:headEnd/>
            <a:tailEnd/>
          </a:ln>
        </p:spPr>
      </p:pic>
      <p:sp>
        <p:nvSpPr>
          <p:cNvPr id="6" name="Espace réservé du numéro de diapositive 5"/>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7" name="Image 3" descr="https://ese-ara.org/sites/default/files/styles/vignette_colonne_laterale_370_larg/public/2020-09/EvalTeteCoeur-Pieds-Communagir%20%28002%29.PNG?itok=4v0UP1j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044352"/>
            <a:ext cx="6935139" cy="521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17179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4ED8EF8-5612-49E1-A977-BE0EBA395CB4}"/>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27651"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2549E99-FA78-4302-A268-B1AC22B98C03}"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27652"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97F3D76A-4E97-4007-8100-CFDFC3D736BA}"/>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276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68675" y="2566988"/>
            <a:ext cx="391477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 descr="http://diffenligne.arkotheque.fr/_depot_codes/documentation/3850_im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44319">
            <a:off x="541338" y="2617788"/>
            <a:ext cx="116998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descr="http://diffenligne.arkotheque.fr/_depot_codes/documentation/4029_im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70081">
            <a:off x="1023938" y="4586288"/>
            <a:ext cx="1084262"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6" descr="http://diffenligne.arkotheque.fr/_depot_codes/documentation/3849_im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05947">
            <a:off x="7488238" y="2663825"/>
            <a:ext cx="118586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8" descr="http://diffenligne.arkotheque.fr/_depot_codes/documentation/3160_im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72430">
            <a:off x="6899275" y="4368800"/>
            <a:ext cx="89693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4238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dirty="0">
                <a:solidFill>
                  <a:srgbClr val="009900"/>
                </a:solidFill>
                <a:latin typeface="Calibri" pitchFamily="34" charset="0"/>
              </a:rPr>
              <a:t>Renforcer les CPS au quotidien </a:t>
            </a:r>
            <a:br>
              <a:rPr lang="fr-FR" sz="3200" b="1" dirty="0">
                <a:solidFill>
                  <a:srgbClr val="009900"/>
                </a:solidFill>
                <a:latin typeface="Calibri" pitchFamily="34" charset="0"/>
              </a:rPr>
            </a:br>
            <a:r>
              <a:rPr lang="fr-FR" sz="3200" b="1" dirty="0">
                <a:solidFill>
                  <a:srgbClr val="009900"/>
                </a:solidFill>
                <a:latin typeface="Calibri" pitchFamily="34" charset="0"/>
              </a:rPr>
              <a:t>par des attitudes éducatives…</a:t>
            </a:r>
            <a:endParaRPr kumimoji="0" lang="fr-FR" sz="3200" b="1" i="0" strike="noStrike" kern="1200" spc="0" normalizeH="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323528" y="1323330"/>
            <a:ext cx="8229600" cy="4337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a:buNone/>
            </a:pPr>
            <a:r>
              <a:rPr lang="fr-FR" b="1" dirty="0">
                <a:solidFill>
                  <a:srgbClr val="0070C0"/>
                </a:solidFill>
                <a:latin typeface="Calibri" pitchFamily="34" charset="0"/>
              </a:rPr>
              <a:t>Autour du sentiment de sécurité psychique</a:t>
            </a:r>
          </a:p>
          <a:p>
            <a:pPr marL="0" indent="0">
              <a:buNone/>
            </a:pPr>
            <a:r>
              <a:rPr lang="fr-FR" sz="1800" dirty="0">
                <a:latin typeface="Calibri" pitchFamily="34" charset="0"/>
              </a:rPr>
              <a:t>Poser un cadre et des règles claires, concrètes, conséquentes</a:t>
            </a:r>
            <a:br>
              <a:rPr lang="fr-FR" sz="1800" dirty="0">
                <a:latin typeface="Calibri" pitchFamily="34" charset="0"/>
              </a:rPr>
            </a:br>
            <a:r>
              <a:rPr lang="fr-FR" sz="1800" dirty="0">
                <a:latin typeface="Calibri" pitchFamily="34" charset="0"/>
              </a:rPr>
              <a:t>Etre cohérent avec les règles posées, en être garant</a:t>
            </a:r>
            <a:br>
              <a:rPr lang="fr-FR" sz="1800" dirty="0">
                <a:latin typeface="Calibri" pitchFamily="34" charset="0"/>
              </a:rPr>
            </a:br>
            <a:r>
              <a:rPr lang="fr-FR" sz="1800" dirty="0">
                <a:latin typeface="Calibri" pitchFamily="34" charset="0"/>
              </a:rPr>
              <a:t>Etre constant dans leur application</a:t>
            </a:r>
            <a:br>
              <a:rPr lang="fr-FR" sz="1800" dirty="0">
                <a:latin typeface="Calibri" pitchFamily="34" charset="0"/>
              </a:rPr>
            </a:br>
            <a:r>
              <a:rPr lang="fr-FR" sz="1800" dirty="0">
                <a:latin typeface="Calibri" pitchFamily="34" charset="0"/>
              </a:rPr>
              <a:t>Etre empathique et soutenant</a:t>
            </a:r>
            <a:br>
              <a:rPr lang="fr-FR" sz="1800" dirty="0">
                <a:latin typeface="Calibri" pitchFamily="34" charset="0"/>
              </a:rPr>
            </a:br>
            <a:r>
              <a:rPr lang="fr-FR" sz="1800" dirty="0">
                <a:latin typeface="Calibri" pitchFamily="34" charset="0"/>
              </a:rPr>
              <a:t>Aider à la résolution de problèmes en particulier relationnels</a:t>
            </a:r>
            <a:br>
              <a:rPr lang="fr-FR" sz="1800" dirty="0">
                <a:latin typeface="Calibri" pitchFamily="34" charset="0"/>
              </a:rPr>
            </a:br>
            <a:r>
              <a:rPr lang="fr-FR" sz="1800" dirty="0">
                <a:latin typeface="Calibri" pitchFamily="34" charset="0"/>
              </a:rPr>
              <a:t>Informer ou accompagner vers des personnes ressources lors d’évènements </a:t>
            </a:r>
            <a:r>
              <a:rPr lang="fr-FR" sz="1800" dirty="0" smtClean="0">
                <a:latin typeface="Calibri" pitchFamily="34" charset="0"/>
              </a:rPr>
              <a:t>particuliers</a:t>
            </a:r>
          </a:p>
          <a:p>
            <a:pPr marL="0" indent="0">
              <a:buNone/>
            </a:pPr>
            <a:endParaRPr lang="fr-FR" sz="1800" b="1" dirty="0">
              <a:latin typeface="Calibri" pitchFamily="34" charset="0"/>
            </a:endParaRPr>
          </a:p>
          <a:p>
            <a:pPr marL="0" indent="0">
              <a:buNone/>
            </a:pPr>
            <a:endParaRPr lang="fr-FR" sz="900" b="1" dirty="0">
              <a:latin typeface="Calibri" pitchFamily="34" charset="0"/>
            </a:endParaRPr>
          </a:p>
          <a:p>
            <a:pPr marL="0" indent="0">
              <a:buNone/>
            </a:pPr>
            <a:r>
              <a:rPr lang="fr-FR" b="1" dirty="0">
                <a:solidFill>
                  <a:srgbClr val="0070C0"/>
                </a:solidFill>
                <a:latin typeface="Calibri" pitchFamily="34" charset="0"/>
              </a:rPr>
              <a:t>Autour du sentiment de réussite et de compétence</a:t>
            </a:r>
          </a:p>
          <a:p>
            <a:pPr marL="0" indent="0">
              <a:buNone/>
            </a:pPr>
            <a:r>
              <a:rPr lang="fr-FR" sz="1800" dirty="0">
                <a:latin typeface="Calibri" pitchFamily="34" charset="0"/>
              </a:rPr>
              <a:t>Porter un regard positif</a:t>
            </a:r>
            <a:br>
              <a:rPr lang="fr-FR" sz="1800" dirty="0">
                <a:latin typeface="Calibri" pitchFamily="34" charset="0"/>
              </a:rPr>
            </a:br>
            <a:r>
              <a:rPr lang="fr-FR" sz="1800" dirty="0">
                <a:latin typeface="Calibri" pitchFamily="34" charset="0"/>
              </a:rPr>
              <a:t>Donner des signes de reconnaissance personnalisés, argumentés, appropriés</a:t>
            </a:r>
            <a:br>
              <a:rPr lang="fr-FR" sz="1800" dirty="0">
                <a:latin typeface="Calibri" pitchFamily="34" charset="0"/>
              </a:rPr>
            </a:br>
            <a:r>
              <a:rPr lang="fr-FR" sz="1800" dirty="0">
                <a:latin typeface="Calibri" pitchFamily="34" charset="0"/>
              </a:rPr>
              <a:t>Mobiliser et reconnaître les qualités et compétences notamment sociales</a:t>
            </a:r>
            <a:br>
              <a:rPr lang="fr-FR" sz="1800" dirty="0">
                <a:latin typeface="Calibri" pitchFamily="34" charset="0"/>
              </a:rPr>
            </a:br>
            <a:r>
              <a:rPr lang="fr-FR" sz="1800" dirty="0">
                <a:latin typeface="Calibri" pitchFamily="34" charset="0"/>
              </a:rPr>
              <a:t>Encourager à participer, rappeler les succès précédents, les bénéfices potentiels</a:t>
            </a:r>
            <a:br>
              <a:rPr lang="fr-FR" sz="1800" dirty="0">
                <a:latin typeface="Calibri" pitchFamily="34" charset="0"/>
              </a:rPr>
            </a:br>
            <a:r>
              <a:rPr lang="fr-FR" sz="1800" dirty="0">
                <a:latin typeface="Calibri" pitchFamily="34" charset="0"/>
              </a:rPr>
              <a:t>Nommer et apprécier les efforts</a:t>
            </a:r>
            <a:br>
              <a:rPr lang="fr-FR" sz="1800" dirty="0">
                <a:latin typeface="Calibri" pitchFamily="34" charset="0"/>
              </a:rPr>
            </a:br>
            <a:r>
              <a:rPr lang="fr-FR" sz="1800" dirty="0">
                <a:latin typeface="Calibri" pitchFamily="34" charset="0"/>
              </a:rPr>
              <a:t>Permettre d’expérimenter sans crainte</a:t>
            </a:r>
            <a:br>
              <a:rPr lang="fr-FR" sz="1800" dirty="0">
                <a:latin typeface="Calibri" pitchFamily="34" charset="0"/>
              </a:rPr>
            </a:br>
            <a:r>
              <a:rPr lang="fr-FR" sz="1800" dirty="0">
                <a:latin typeface="Calibri" pitchFamily="34" charset="0"/>
              </a:rPr>
              <a:t>Offrir des occasions de réussir</a:t>
            </a:r>
            <a:br>
              <a:rPr lang="fr-FR" sz="1800" dirty="0">
                <a:latin typeface="Calibri" pitchFamily="34" charset="0"/>
              </a:rPr>
            </a:br>
            <a:r>
              <a:rPr lang="fr-FR" sz="1800" dirty="0">
                <a:latin typeface="Calibri" pitchFamily="34" charset="0"/>
              </a:rPr>
              <a:t>Confier des responsabilités</a:t>
            </a:r>
            <a:r>
              <a:rPr lang="fr-FR" sz="1800" b="1" dirty="0">
                <a:latin typeface="Calibri" pitchFamily="34" charset="0"/>
              </a:rPr>
              <a:t> </a:t>
            </a: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9405276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16" name="Rectangle 2" descr="Large confetti"/>
          <p:cNvSpPr>
            <a:spLocks noChangeArrowheads="1"/>
          </p:cNvSpPr>
          <p:nvPr/>
        </p:nvSpPr>
        <p:spPr bwMode="auto">
          <a:xfrm>
            <a:off x="1258888" y="438944"/>
            <a:ext cx="7620000" cy="685800"/>
          </a:xfrm>
          <a:prstGeom prst="rect">
            <a:avLst/>
          </a:prstGeom>
          <a:noFill/>
          <a:ln>
            <a:noFill/>
          </a:ln>
          <a:effectLst/>
          <a:extLst/>
        </p:spPr>
        <p:txBody>
          <a:bodyPr anchor="b"/>
          <a:lstStyle/>
          <a:p>
            <a:pPr lvl="0" algn="ctr" fontAlgn="auto">
              <a:spcBef>
                <a:spcPts val="0"/>
              </a:spcBef>
              <a:spcAft>
                <a:spcPts val="0"/>
              </a:spcAft>
              <a:defRPr/>
            </a:pPr>
            <a:r>
              <a:rPr lang="fr-FR" sz="3200" b="1" dirty="0">
                <a:solidFill>
                  <a:srgbClr val="009900"/>
                </a:solidFill>
                <a:latin typeface="Calibri" pitchFamily="34" charset="0"/>
              </a:rPr>
              <a:t>Renforcer les CPS au quotidien </a:t>
            </a:r>
            <a:br>
              <a:rPr lang="fr-FR" sz="3200" b="1" dirty="0">
                <a:solidFill>
                  <a:srgbClr val="009900"/>
                </a:solidFill>
                <a:latin typeface="Calibri" pitchFamily="34" charset="0"/>
              </a:rPr>
            </a:br>
            <a:r>
              <a:rPr lang="fr-FR" sz="3200" b="1" dirty="0">
                <a:solidFill>
                  <a:srgbClr val="009900"/>
                </a:solidFill>
                <a:latin typeface="Calibri" pitchFamily="34" charset="0"/>
              </a:rPr>
              <a:t>par des attitudes éducatives…</a:t>
            </a:r>
            <a:endParaRPr kumimoji="0" lang="fr-FR" sz="3200" b="1" i="0" strike="noStrike" kern="1200" spc="0" normalizeH="0" noProof="0" dirty="0">
              <a:ln>
                <a:noFill/>
              </a:ln>
              <a:solidFill>
                <a:srgbClr val="0DB434"/>
              </a:solidFill>
              <a:effectLst/>
              <a:uLnTx/>
              <a:uFillTx/>
              <a:latin typeface="Calibri" pitchFamily="34" charset="0"/>
              <a:cs typeface="Calibri" pitchFamily="34" charset="0"/>
            </a:endParaRPr>
          </a:p>
        </p:txBody>
      </p:sp>
      <p:sp>
        <p:nvSpPr>
          <p:cNvPr id="17" name="Espace réservé du numéro de diapositive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8" name="Espace réservé du contenu 2"/>
          <p:cNvSpPr txBox="1">
            <a:spLocks/>
          </p:cNvSpPr>
          <p:nvPr/>
        </p:nvSpPr>
        <p:spPr bwMode="auto">
          <a:xfrm>
            <a:off x="323528" y="1196752"/>
            <a:ext cx="8229600" cy="4337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0" lvl="0" indent="0">
              <a:buClr>
                <a:srgbClr val="FFCC00"/>
              </a:buClr>
              <a:buNone/>
            </a:pPr>
            <a:r>
              <a:rPr lang="fr-FR" sz="1700" b="1" kern="0" dirty="0">
                <a:solidFill>
                  <a:srgbClr val="0070C0"/>
                </a:solidFill>
                <a:latin typeface="Calibri" pitchFamily="34" charset="0"/>
              </a:rPr>
              <a:t>Autour du sentiment d’appartenance, de la communication et des relations interpersonnelles</a:t>
            </a:r>
            <a:r>
              <a:rPr lang="fr-FR" sz="1800" kern="0" dirty="0">
                <a:solidFill>
                  <a:srgbClr val="000000"/>
                </a:solidFill>
                <a:latin typeface="Calibri" pitchFamily="34" charset="0"/>
              </a:rPr>
              <a:t/>
            </a:r>
            <a:br>
              <a:rPr lang="fr-FR" sz="1800" kern="0" dirty="0">
                <a:solidFill>
                  <a:srgbClr val="000000"/>
                </a:solidFill>
                <a:latin typeface="Calibri" pitchFamily="34" charset="0"/>
              </a:rPr>
            </a:br>
            <a:r>
              <a:rPr lang="fr-FR" sz="1600" kern="0" dirty="0">
                <a:solidFill>
                  <a:srgbClr val="000000"/>
                </a:solidFill>
                <a:latin typeface="Calibri" pitchFamily="34" charset="0"/>
              </a:rPr>
              <a:t>Encourager l’entraide, la coopération</a:t>
            </a:r>
            <a:br>
              <a:rPr lang="fr-FR" sz="1600" kern="0" dirty="0">
                <a:solidFill>
                  <a:srgbClr val="000000"/>
                </a:solidFill>
                <a:latin typeface="Calibri" pitchFamily="34" charset="0"/>
              </a:rPr>
            </a:br>
            <a:r>
              <a:rPr lang="fr-FR" sz="1600" kern="0" dirty="0">
                <a:solidFill>
                  <a:srgbClr val="000000"/>
                </a:solidFill>
                <a:latin typeface="Calibri" pitchFamily="34" charset="0"/>
              </a:rPr>
              <a:t>Promouvoir des activités collectives</a:t>
            </a:r>
            <a:br>
              <a:rPr lang="fr-FR" sz="1600" kern="0" dirty="0">
                <a:solidFill>
                  <a:srgbClr val="000000"/>
                </a:solidFill>
                <a:latin typeface="Calibri" pitchFamily="34" charset="0"/>
              </a:rPr>
            </a:br>
            <a:r>
              <a:rPr lang="fr-FR" sz="1600" kern="0" dirty="0">
                <a:solidFill>
                  <a:srgbClr val="000000"/>
                </a:solidFill>
                <a:latin typeface="Calibri" pitchFamily="34" charset="0"/>
              </a:rPr>
              <a:t>Valoriser la complémentarité des talents</a:t>
            </a:r>
            <a:br>
              <a:rPr lang="fr-FR" sz="1600" kern="0" dirty="0">
                <a:solidFill>
                  <a:srgbClr val="000000"/>
                </a:solidFill>
                <a:latin typeface="Calibri" pitchFamily="34" charset="0"/>
              </a:rPr>
            </a:br>
            <a:r>
              <a:rPr lang="fr-FR" sz="1600" kern="0" dirty="0">
                <a:solidFill>
                  <a:srgbClr val="000000"/>
                </a:solidFill>
                <a:latin typeface="Calibri" pitchFamily="34" charset="0"/>
              </a:rPr>
              <a:t>Veiller aux situations de marginalisation par les pairs</a:t>
            </a:r>
            <a:br>
              <a:rPr lang="fr-FR" sz="1600" kern="0" dirty="0">
                <a:solidFill>
                  <a:srgbClr val="000000"/>
                </a:solidFill>
                <a:latin typeface="Calibri" pitchFamily="34" charset="0"/>
              </a:rPr>
            </a:br>
            <a:r>
              <a:rPr lang="fr-FR" sz="1600" kern="0" dirty="0">
                <a:solidFill>
                  <a:srgbClr val="000000"/>
                </a:solidFill>
                <a:latin typeface="Calibri" pitchFamily="34" charset="0"/>
              </a:rPr>
              <a:t>Aider à gérer les conflits par la mise en pratique de stratégies de résolution de conflits</a:t>
            </a:r>
            <a:br>
              <a:rPr lang="fr-FR" sz="1600" kern="0" dirty="0">
                <a:solidFill>
                  <a:srgbClr val="000000"/>
                </a:solidFill>
                <a:latin typeface="Calibri" pitchFamily="34" charset="0"/>
              </a:rPr>
            </a:br>
            <a:r>
              <a:rPr lang="fr-FR" sz="1600" kern="0" dirty="0">
                <a:solidFill>
                  <a:srgbClr val="000000"/>
                </a:solidFill>
                <a:latin typeface="Calibri" pitchFamily="34" charset="0"/>
              </a:rPr>
              <a:t>Encourager l’expression individuelle : des idées, des ressentis et émotions, des besoins</a:t>
            </a:r>
          </a:p>
          <a:p>
            <a:pPr marL="0" lvl="0" indent="0">
              <a:buClr>
                <a:srgbClr val="FFCC00"/>
              </a:buClr>
              <a:buNone/>
            </a:pPr>
            <a:endParaRPr lang="fr-FR" sz="1600" b="1" kern="0" dirty="0">
              <a:solidFill>
                <a:srgbClr val="000000"/>
              </a:solidFill>
              <a:latin typeface="Calibri" pitchFamily="34" charset="0"/>
            </a:endParaRPr>
          </a:p>
          <a:p>
            <a:pPr marL="0" lvl="0" indent="0">
              <a:buClr>
                <a:srgbClr val="FFCC00"/>
              </a:buClr>
              <a:buNone/>
            </a:pPr>
            <a:r>
              <a:rPr lang="fr-FR" sz="1700" b="1" kern="0" dirty="0">
                <a:solidFill>
                  <a:srgbClr val="0070C0"/>
                </a:solidFill>
                <a:latin typeface="Calibri" pitchFamily="34" charset="0"/>
              </a:rPr>
              <a:t>Autour des émotions et sentiments</a:t>
            </a:r>
          </a:p>
          <a:p>
            <a:pPr marL="0" lvl="0" indent="0">
              <a:buClr>
                <a:srgbClr val="FFCC00"/>
              </a:buClr>
              <a:buNone/>
            </a:pPr>
            <a:r>
              <a:rPr lang="fr-FR" sz="1600" kern="0" dirty="0">
                <a:solidFill>
                  <a:srgbClr val="000000"/>
                </a:solidFill>
                <a:latin typeface="Calibri" pitchFamily="34" charset="0"/>
              </a:rPr>
              <a:t>Nommer les émotions vécues quand elles ne peuvent être exprimées </a:t>
            </a:r>
            <a:br>
              <a:rPr lang="fr-FR" sz="1600" kern="0" dirty="0">
                <a:solidFill>
                  <a:srgbClr val="000000"/>
                </a:solidFill>
                <a:latin typeface="Calibri" pitchFamily="34" charset="0"/>
              </a:rPr>
            </a:br>
            <a:r>
              <a:rPr lang="fr-FR" sz="1600" kern="0" dirty="0">
                <a:solidFill>
                  <a:srgbClr val="000000"/>
                </a:solidFill>
                <a:latin typeface="Calibri" pitchFamily="34" charset="0"/>
              </a:rPr>
              <a:t>Accueillir les émotions et sentiments</a:t>
            </a:r>
            <a:br>
              <a:rPr lang="fr-FR" sz="1600" kern="0" dirty="0">
                <a:solidFill>
                  <a:srgbClr val="000000"/>
                </a:solidFill>
                <a:latin typeface="Calibri" pitchFamily="34" charset="0"/>
              </a:rPr>
            </a:br>
            <a:r>
              <a:rPr lang="fr-FR" sz="1600" kern="0" dirty="0">
                <a:solidFill>
                  <a:srgbClr val="000000"/>
                </a:solidFill>
                <a:latin typeface="Calibri" pitchFamily="34" charset="0"/>
              </a:rPr>
              <a:t>Répondre aux besoins liés aux émotions</a:t>
            </a:r>
          </a:p>
          <a:p>
            <a:pPr marL="0" lvl="0" indent="0">
              <a:buClr>
                <a:srgbClr val="FFCC00"/>
              </a:buClr>
              <a:buNone/>
            </a:pPr>
            <a:endParaRPr lang="fr-FR" sz="1600" kern="0" dirty="0">
              <a:solidFill>
                <a:srgbClr val="000000"/>
              </a:solidFill>
              <a:latin typeface="Calibri" pitchFamily="34" charset="0"/>
            </a:endParaRPr>
          </a:p>
          <a:p>
            <a:pPr marL="0" lvl="0" indent="0">
              <a:buClr>
                <a:srgbClr val="FFCC00"/>
              </a:buClr>
              <a:buNone/>
            </a:pPr>
            <a:r>
              <a:rPr lang="fr-FR" sz="1700" b="1" kern="0" dirty="0">
                <a:solidFill>
                  <a:srgbClr val="0070C0"/>
                </a:solidFill>
                <a:latin typeface="Calibri" pitchFamily="34" charset="0"/>
              </a:rPr>
              <a:t>Autour de la résolution de problème, de la prise de décision, de la pensée créative et critique</a:t>
            </a:r>
          </a:p>
          <a:p>
            <a:pPr marL="0" lvl="0" indent="0">
              <a:buClr>
                <a:srgbClr val="FFCC00"/>
              </a:buClr>
              <a:buNone/>
            </a:pPr>
            <a:r>
              <a:rPr lang="fr-FR" sz="1600" kern="0" dirty="0">
                <a:solidFill>
                  <a:srgbClr val="000000"/>
                </a:solidFill>
                <a:latin typeface="Calibri" pitchFamily="34" charset="0"/>
              </a:rPr>
              <a:t>Donner des occasions de choisir</a:t>
            </a:r>
            <a:br>
              <a:rPr lang="fr-FR" sz="1600" kern="0" dirty="0">
                <a:solidFill>
                  <a:srgbClr val="000000"/>
                </a:solidFill>
                <a:latin typeface="Calibri" pitchFamily="34" charset="0"/>
              </a:rPr>
            </a:br>
            <a:r>
              <a:rPr lang="fr-FR" sz="1600" kern="0" dirty="0">
                <a:solidFill>
                  <a:srgbClr val="000000"/>
                </a:solidFill>
                <a:latin typeface="Calibri" pitchFamily="34" charset="0"/>
              </a:rPr>
              <a:t>Prendre appui sur des faits du quotidien pour débattre, permettre l’expression des arguments…</a:t>
            </a:r>
            <a:br>
              <a:rPr lang="fr-FR" sz="1600" kern="0" dirty="0">
                <a:solidFill>
                  <a:srgbClr val="000000"/>
                </a:solidFill>
                <a:latin typeface="Calibri" pitchFamily="34" charset="0"/>
              </a:rPr>
            </a:br>
            <a:r>
              <a:rPr lang="fr-FR" sz="1600" kern="0" dirty="0">
                <a:solidFill>
                  <a:srgbClr val="000000"/>
                </a:solidFill>
                <a:latin typeface="Calibri" pitchFamily="34" charset="0"/>
              </a:rPr>
              <a:t>Recherche des solutions à un problème</a:t>
            </a:r>
            <a:br>
              <a:rPr lang="fr-FR" sz="1600" kern="0" dirty="0">
                <a:solidFill>
                  <a:srgbClr val="000000"/>
                </a:solidFill>
                <a:latin typeface="Calibri" pitchFamily="34" charset="0"/>
              </a:rPr>
            </a:br>
            <a:r>
              <a:rPr lang="fr-FR" sz="1600" kern="0" dirty="0">
                <a:solidFill>
                  <a:srgbClr val="000000"/>
                </a:solidFill>
                <a:latin typeface="Calibri" pitchFamily="34" charset="0"/>
              </a:rPr>
              <a:t>Aider l’individu à se fixer des objectifs, des buts personnels stimulants</a:t>
            </a:r>
            <a:br>
              <a:rPr lang="fr-FR" sz="1600" kern="0" dirty="0">
                <a:solidFill>
                  <a:srgbClr val="000000"/>
                </a:solidFill>
                <a:latin typeface="Calibri" pitchFamily="34" charset="0"/>
              </a:rPr>
            </a:br>
            <a:r>
              <a:rPr lang="fr-FR" sz="1600" kern="0" dirty="0">
                <a:solidFill>
                  <a:srgbClr val="000000"/>
                </a:solidFill>
                <a:latin typeface="Calibri" pitchFamily="34" charset="0"/>
              </a:rPr>
              <a:t>Faire référence aux valeurs mises en œuvre dans le projet éducatif de la structure</a:t>
            </a: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custDataLst>
      <p:tags r:id="rId1"/>
    </p:custDataLst>
    <p:extLst>
      <p:ext uri="{BB962C8B-B14F-4D97-AF65-F5344CB8AC3E}">
        <p14:creationId xmlns:p14="http://schemas.microsoft.com/office/powerpoint/2010/main" val="3120075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58265F7-6915-4B75-96AA-4401FD3CDC17}"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62</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25604" name="Image 1">
            <a:hlinkClick r:id="rId5"/>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0825" y="1268413"/>
            <a:ext cx="86423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1727819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58265F7-6915-4B75-96AA-4401FD3CDC17}"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63</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2" name="Image 1">
            <a:hlinkClick r:id="rId5"/>
          </p:cNvPr>
          <p:cNvPicPr>
            <a:picLocks noChangeAspect="1"/>
          </p:cNvPicPr>
          <p:nvPr/>
        </p:nvPicPr>
        <p:blipFill rotWithShape="1">
          <a:blip r:embed="rId6"/>
          <a:srcRect l="1963" t="13601" r="3144" b="8701"/>
          <a:stretch/>
        </p:blipFill>
        <p:spPr>
          <a:xfrm>
            <a:off x="304800" y="1340768"/>
            <a:ext cx="8568952" cy="3946696"/>
          </a:xfrm>
          <a:prstGeom prst="rect">
            <a:avLst/>
          </a:prstGeom>
        </p:spPr>
      </p:pic>
    </p:spTree>
    <p:custDataLst>
      <p:tags r:id="rId1"/>
    </p:custDataLst>
    <p:extLst>
      <p:ext uri="{BB962C8B-B14F-4D97-AF65-F5344CB8AC3E}">
        <p14:creationId xmlns:p14="http://schemas.microsoft.com/office/powerpoint/2010/main" val="371054156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58265F7-6915-4B75-96AA-4401FD3CDC17}"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64</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3" name="Image 2"/>
          <p:cNvPicPr>
            <a:picLocks noChangeAspect="1"/>
          </p:cNvPicPr>
          <p:nvPr/>
        </p:nvPicPr>
        <p:blipFill>
          <a:blip r:embed="rId5"/>
          <a:stretch>
            <a:fillRect/>
          </a:stretch>
        </p:blipFill>
        <p:spPr>
          <a:xfrm>
            <a:off x="2771800" y="260648"/>
            <a:ext cx="4248472" cy="6029305"/>
          </a:xfrm>
          <a:prstGeom prst="rect">
            <a:avLst/>
          </a:prstGeom>
        </p:spPr>
      </p:pic>
    </p:spTree>
    <p:custDataLst>
      <p:tags r:id="rId1"/>
    </p:custDataLst>
    <p:extLst>
      <p:ext uri="{BB962C8B-B14F-4D97-AF65-F5344CB8AC3E}">
        <p14:creationId xmlns:p14="http://schemas.microsoft.com/office/powerpoint/2010/main" val="393535635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58265F7-6915-4B75-96AA-4401FD3CDC17}"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65</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2" name="Image 1"/>
          <p:cNvPicPr>
            <a:picLocks noChangeAspect="1"/>
          </p:cNvPicPr>
          <p:nvPr/>
        </p:nvPicPr>
        <p:blipFill>
          <a:blip r:embed="rId5"/>
          <a:stretch>
            <a:fillRect/>
          </a:stretch>
        </p:blipFill>
        <p:spPr>
          <a:xfrm>
            <a:off x="1115616" y="944563"/>
            <a:ext cx="7560840" cy="5345940"/>
          </a:xfrm>
          <a:prstGeom prst="rect">
            <a:avLst/>
          </a:prstGeom>
        </p:spPr>
      </p:pic>
    </p:spTree>
    <p:custDataLst>
      <p:tags r:id="rId1"/>
    </p:custDataLst>
    <p:extLst>
      <p:ext uri="{BB962C8B-B14F-4D97-AF65-F5344CB8AC3E}">
        <p14:creationId xmlns:p14="http://schemas.microsoft.com/office/powerpoint/2010/main" val="142862068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58265F7-6915-4B75-96AA-4401FD3CDC17}"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66</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3" name="Image 2"/>
          <p:cNvPicPr>
            <a:picLocks noChangeAspect="1"/>
          </p:cNvPicPr>
          <p:nvPr/>
        </p:nvPicPr>
        <p:blipFill>
          <a:blip r:embed="rId5"/>
          <a:stretch>
            <a:fillRect/>
          </a:stretch>
        </p:blipFill>
        <p:spPr>
          <a:xfrm>
            <a:off x="2915816" y="260648"/>
            <a:ext cx="4176464" cy="5927113"/>
          </a:xfrm>
          <a:prstGeom prst="rect">
            <a:avLst/>
          </a:prstGeom>
        </p:spPr>
      </p:pic>
    </p:spTree>
    <p:custDataLst>
      <p:tags r:id="rId1"/>
    </p:custDataLst>
    <p:extLst>
      <p:ext uri="{BB962C8B-B14F-4D97-AF65-F5344CB8AC3E}">
        <p14:creationId xmlns:p14="http://schemas.microsoft.com/office/powerpoint/2010/main" val="382645150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BCADE8E-A36D-490D-B73C-CD7D69A7F863}"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68964"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contenu 2">
            <a:extLst>
              <a:ext uri="{FF2B5EF4-FFF2-40B4-BE49-F238E27FC236}">
                <a16:creationId xmlns:a16="http://schemas.microsoft.com/office/drawing/2014/main" id="{D30FD35F-908B-4EE9-A48D-4E0BAE7A3598}"/>
              </a:ext>
            </a:extLst>
          </p:cNvPr>
          <p:cNvSpPr>
            <a:spLocks noGrp="1"/>
          </p:cNvSpPr>
          <p:nvPr>
            <p:ph sz="quarter" idx="1"/>
          </p:nvPr>
        </p:nvSpPr>
        <p:spPr>
          <a:xfrm>
            <a:off x="761256" y="1988840"/>
            <a:ext cx="7467600" cy="576064"/>
          </a:xfrm>
        </p:spPr>
        <p:txBody>
          <a:bodyPr/>
          <a:lstStyle/>
          <a:p>
            <a:pPr marL="342900" lvl="0" indent="-342900" algn="ctr" eaLnBrk="1" fontAlgn="auto" hangingPunct="1">
              <a:spcBef>
                <a:spcPct val="20000"/>
              </a:spcBef>
              <a:spcAft>
                <a:spcPts val="0"/>
              </a:spcAft>
              <a:buClrTx/>
              <a:buSzTx/>
              <a:buNone/>
              <a:defRPr/>
            </a:pPr>
            <a:r>
              <a:rPr lang="fr-FR" sz="2000" b="1" dirty="0">
                <a:latin typeface="Spinnaker" charset="0"/>
                <a:hlinkClick r:id="rId6"/>
              </a:rPr>
              <a:t>https://</a:t>
            </a:r>
            <a:r>
              <a:rPr lang="fr-FR" sz="2000" b="1" dirty="0" smtClean="0">
                <a:latin typeface="Spinnaker" charset="0"/>
                <a:hlinkClick r:id="rId6"/>
              </a:rPr>
              <a:t>fr.surveymonkey.com/r/evalformationCPS052023</a:t>
            </a:r>
            <a:r>
              <a:rPr lang="fr-FR" sz="2000" b="1" dirty="0" smtClean="0">
                <a:latin typeface="Spinnaker" charset="0"/>
              </a:rPr>
              <a:t> </a:t>
            </a:r>
            <a:endParaRPr lang="fr-FR" dirty="0"/>
          </a:p>
        </p:txBody>
      </p:sp>
      <p:sp>
        <p:nvSpPr>
          <p:cNvPr id="12" name="Rectangle 2"/>
          <p:cNvSpPr>
            <a:spLocks noGrp="1" noChangeArrowheads="1"/>
          </p:cNvSpPr>
          <p:nvPr>
            <p:ph type="title" idx="4294967295"/>
            <p:custDataLst>
              <p:tags r:id="rId2"/>
            </p:custDataLst>
          </p:nvPr>
        </p:nvSpPr>
        <p:spPr>
          <a:xfrm>
            <a:off x="807336" y="249660"/>
            <a:ext cx="7869120" cy="694903"/>
          </a:xfrm>
        </p:spPr>
        <p:txBody>
          <a:bodyPr>
            <a:normAutofit/>
          </a:bodyPr>
          <a:lstStyle/>
          <a:p>
            <a:pPr algn="ctr" eaLnBrk="1" fontAlgn="auto" hangingPunct="1">
              <a:spcAft>
                <a:spcPts val="0"/>
              </a:spcAft>
              <a:defRPr/>
            </a:pPr>
            <a:r>
              <a:rPr lang="fr-FR" sz="3200" b="1" dirty="0" smtClean="0">
                <a:solidFill>
                  <a:schemeClr val="tx2">
                    <a:lumMod val="75000"/>
                    <a:lumOff val="25000"/>
                  </a:schemeClr>
                </a:solidFill>
                <a:latin typeface="Calibri" pitchFamily="34" charset="0"/>
              </a:rPr>
              <a:t>EVALUATION DE LA FORMATION</a:t>
            </a: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856" y="2909399"/>
            <a:ext cx="2438400" cy="2438400"/>
          </a:xfrm>
          <a:prstGeom prst="rect">
            <a:avLst/>
          </a:prstGeom>
        </p:spPr>
      </p:pic>
    </p:spTree>
    <p:custDataLst>
      <p:tags r:id="rId1"/>
    </p:custDataLst>
    <p:extLst>
      <p:ext uri="{BB962C8B-B14F-4D97-AF65-F5344CB8AC3E}">
        <p14:creationId xmlns:p14="http://schemas.microsoft.com/office/powerpoint/2010/main" val="7354408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pic>
        <p:nvPicPr>
          <p:cNvPr id="1583" name="Google Shape;1583;p120" descr="diapo19.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512" y="857250"/>
            <a:ext cx="9143999" cy="5143500"/>
          </a:xfrm>
          <a:prstGeom prst="rect">
            <a:avLst/>
          </a:prstGeom>
          <a:noFill/>
          <a:ln>
            <a:noFill/>
          </a:ln>
        </p:spPr>
      </p:pic>
      <p:sp>
        <p:nvSpPr>
          <p:cNvPr id="1584" name="Google Shape;1584;p120"/>
          <p:cNvSpPr txBox="1">
            <a:spLocks noGrp="1"/>
          </p:cNvSpPr>
          <p:nvPr>
            <p:ph type="ftr" idx="11"/>
          </p:nvPr>
        </p:nvSpPr>
        <p:spPr>
          <a:xfrm>
            <a:off x="3124200" y="5624514"/>
            <a:ext cx="2895600" cy="273844"/>
          </a:xfrm>
          <a:prstGeom prst="rect">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sp>
        <p:nvSpPr>
          <p:cNvPr id="1585" name="Google Shape;1585;p120"/>
          <p:cNvSpPr txBox="1">
            <a:spLocks noGrp="1"/>
          </p:cNvSpPr>
          <p:nvPr>
            <p:ph type="sldNum" idx="12"/>
          </p:nvPr>
        </p:nvSpPr>
        <p:spPr>
          <a:xfrm>
            <a:off x="6553200" y="5624514"/>
            <a:ext cx="2133600" cy="273844"/>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68</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pic>
        <p:nvPicPr>
          <p:cNvPr id="1586" name="Google Shape;1586;p120" descr="image006">
            <a:hlinkClick r:id="rId5"/>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3202" y="4557145"/>
            <a:ext cx="320278" cy="371475"/>
          </a:xfrm>
          <a:prstGeom prst="rect">
            <a:avLst/>
          </a:prstGeom>
          <a:noFill/>
          <a:ln>
            <a:noFill/>
          </a:ln>
        </p:spPr>
      </p:pic>
      <p:pic>
        <p:nvPicPr>
          <p:cNvPr id="1587" name="Google Shape;1587;p120" descr="image008">
            <a:hlinkClick r:id="rId7"/>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10599" y="4557145"/>
            <a:ext cx="371475" cy="371475"/>
          </a:xfrm>
          <a:prstGeom prst="rect">
            <a:avLst/>
          </a:prstGeom>
          <a:noFill/>
          <a:ln>
            <a:noFill/>
          </a:ln>
        </p:spPr>
      </p:pic>
      <p:pic>
        <p:nvPicPr>
          <p:cNvPr id="1588" name="Google Shape;1588;p120" descr="Instagram — Wikipédia">
            <a:hlinkClick r:id="rId9"/>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427236" y="4535742"/>
            <a:ext cx="394097" cy="394097"/>
          </a:xfrm>
          <a:prstGeom prst="rect">
            <a:avLst/>
          </a:prstGeom>
          <a:noFill/>
          <a:ln>
            <a:noFill/>
          </a:ln>
        </p:spPr>
      </p:pic>
      <p:pic>
        <p:nvPicPr>
          <p:cNvPr id="1589" name="Google Shape;1589;p120" descr="Image1">
            <a:hlinkClick r:id="rId11"/>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53628" y="5130011"/>
            <a:ext cx="1108472" cy="742950"/>
          </a:xfrm>
          <a:prstGeom prst="rect">
            <a:avLst/>
          </a:prstGeom>
          <a:noFill/>
          <a:ln>
            <a:noFill/>
          </a:ln>
        </p:spPr>
      </p:pic>
      <p:sp>
        <p:nvSpPr>
          <p:cNvPr id="1590" name="Google Shape;1590;p120"/>
          <p:cNvSpPr/>
          <p:nvPr/>
        </p:nvSpPr>
        <p:spPr>
          <a:xfrm>
            <a:off x="54944" y="3801756"/>
            <a:ext cx="1905839" cy="553968"/>
          </a:xfrm>
          <a:prstGeom prst="rect">
            <a:avLst/>
          </a:prstGeom>
          <a:noFill/>
          <a:ln>
            <a:noFill/>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fr-FR" sz="1800" b="1" i="0" u="none" strike="noStrike" kern="0" cap="none" spc="0" normalizeH="0" baseline="0" noProof="0">
                <a:ln>
                  <a:noFill/>
                </a:ln>
                <a:solidFill>
                  <a:srgbClr val="FFFFFF"/>
                </a:solidFill>
                <a:effectLst/>
                <a:uLnTx/>
                <a:uFillTx/>
                <a:latin typeface="Calibri"/>
                <a:ea typeface="Calibri"/>
                <a:cs typeface="Calibri"/>
                <a:sym typeface="Calibri"/>
              </a:rPr>
              <a:t>Rejoignez-nous !</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sz="1350" b="1" i="0" u="none" strike="noStrike" kern="0" cap="none" spc="0" normalizeH="0" baseline="0" noProof="0">
              <a:ln>
                <a:noFill/>
              </a:ln>
              <a:solidFill>
                <a:srgbClr val="002060"/>
              </a:solidFill>
              <a:effectLst/>
              <a:uLnTx/>
              <a:uFillTx/>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281078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F341C92-0266-475E-A9AC-F20FEDCEBD2A}"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pic>
        <p:nvPicPr>
          <p:cNvPr id="29700" name="Image 1">
            <a:hlinkClick r:id="rId5"/>
          </p:cNvPr>
          <p:cNvPicPr>
            <a:picLocks noChangeAspect="1"/>
          </p:cNvPicPr>
          <p:nvPr/>
        </p:nvPicPr>
        <p:blipFill>
          <a:blip r:embed="rId6">
            <a:extLst>
              <a:ext uri="{28A0092B-C50C-407E-A947-70E740481C1C}">
                <a14:useLocalDpi xmlns:a14="http://schemas.microsoft.com/office/drawing/2010/main" val="0"/>
              </a:ext>
            </a:extLst>
          </a:blip>
          <a:srcRect l="10629" t="12601" r="9439" b="5501"/>
          <a:stretch>
            <a:fillRect/>
          </a:stretch>
        </p:blipFill>
        <p:spPr bwMode="auto">
          <a:xfrm>
            <a:off x="611188" y="1125538"/>
            <a:ext cx="7934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401800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1904A33-1BAD-4729-9C31-AA02A75B7A6F}"/>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Formation</a:t>
            </a:r>
          </a:p>
          <a:p>
            <a:pPr eaLnBrk="1" fontAlgn="auto" hangingPunct="1">
              <a:spcAft>
                <a:spcPts val="0"/>
              </a:spcAft>
              <a:buFont typeface="Wingdings 2"/>
              <a:buNone/>
              <a:defRPr/>
            </a:pPr>
            <a:endParaRPr lang="fr-FR" sz="2800" dirty="0"/>
          </a:p>
        </p:txBody>
      </p:sp>
      <p:sp>
        <p:nvSpPr>
          <p:cNvPr id="31747"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6B6FB1D-B895-487E-BC80-FD1EB3574F44}"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37892" name="Picture 4" descr="Afficher l'image d'origine">
            <a:extLst>
              <a:ext uri="{FF2B5EF4-FFF2-40B4-BE49-F238E27FC236}">
                <a16:creationId xmlns:a16="http://schemas.microsoft.com/office/drawing/2014/main" id="{3548818C-EC72-4D61-BFE3-078726A5C47D}"/>
              </a:ext>
            </a:extLst>
          </p:cNvPr>
          <p:cNvPicPr>
            <a:picLocks noChangeAspect="1" noChangeArrowheads="1"/>
          </p:cNvPicPr>
          <p:nvPr/>
        </p:nvPicPr>
        <p:blipFill>
          <a:blip r:embed="rId4"/>
          <a:srcRect/>
          <a:stretch>
            <a:fillRect/>
          </a:stretch>
        </p:blipFill>
        <p:spPr bwMode="auto">
          <a:xfrm>
            <a:off x="6245225" y="4672013"/>
            <a:ext cx="2647950" cy="1597025"/>
          </a:xfrm>
          <a:prstGeom prst="rect">
            <a:avLst/>
          </a:prstGeom>
          <a:ln>
            <a:noFill/>
          </a:ln>
          <a:effectLst>
            <a:outerShdw blurRad="292100" dist="139700" dir="2700000" algn="tl" rotWithShape="0">
              <a:srgbClr val="333333">
                <a:alpha val="65000"/>
              </a:srgbClr>
            </a:outerShdw>
          </a:effectLst>
        </p:spPr>
      </p:pic>
      <p:sp>
        <p:nvSpPr>
          <p:cNvPr id="9" name="Titre 2">
            <a:extLst>
              <a:ext uri="{FF2B5EF4-FFF2-40B4-BE49-F238E27FC236}">
                <a16:creationId xmlns:a16="http://schemas.microsoft.com/office/drawing/2014/main" id="{024E2DFC-97CE-4749-8318-90D9452D4A7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1750" name="Image 9"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https://www.codes05.org/image/9540/3547?size=!500,400&amp;region=full&amp;format=png&amp;crop=centre&amp;realWidth=680&amp;realHeight=4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638" y="2492375"/>
            <a:ext cx="27209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 descr="https://www.codes05.org/image/4563/4699?size=!500,400&amp;region=full&amp;format=png&amp;crop=centre&amp;realWidth=710&amp;realHeight=99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050" y="2646363"/>
            <a:ext cx="25193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25883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67501C-2EF5-4E39-B990-DAE49399CE77}"/>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action</a:t>
            </a:r>
          </a:p>
        </p:txBody>
      </p:sp>
      <p:sp>
        <p:nvSpPr>
          <p:cNvPr id="3379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DA210C9-7FEE-4830-84C4-D2F4035B4110}"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endParaRPr>
          </a:p>
        </p:txBody>
      </p:sp>
      <p:pic>
        <p:nvPicPr>
          <p:cNvPr id="33796" name="Image 6" descr="wordle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292600"/>
            <a:ext cx="2879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mage 7" descr="wordle 2.png"/>
          <p:cNvPicPr>
            <a:picLocks noChangeAspect="1"/>
          </p:cNvPicPr>
          <p:nvPr/>
        </p:nvPicPr>
        <p:blipFill>
          <a:blip r:embed="rId5" cstate="print">
            <a:extLst>
              <a:ext uri="{28A0092B-C50C-407E-A947-70E740481C1C}">
                <a14:useLocalDpi xmlns:a14="http://schemas.microsoft.com/office/drawing/2010/main" val="0"/>
              </a:ext>
            </a:extLst>
          </a:blip>
          <a:srcRect t="18324" b="22118"/>
          <a:stretch>
            <a:fillRect/>
          </a:stretch>
        </p:blipFill>
        <p:spPr bwMode="auto">
          <a:xfrm>
            <a:off x="5065713" y="4581525"/>
            <a:ext cx="3838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age 8" descr="wordle 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2492375"/>
            <a:ext cx="34083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2">
            <a:extLst>
              <a:ext uri="{FF2B5EF4-FFF2-40B4-BE49-F238E27FC236}">
                <a16:creationId xmlns:a16="http://schemas.microsoft.com/office/drawing/2014/main" id="{24467049-8494-4920-B1AE-4FF414051DD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3800" name="Image 12" descr="CoDES-0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Rapport d'activités 2022">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2314919"/>
            <a:ext cx="1568485" cy="22091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77077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24160&quot;&gt;&lt;property id=&quot;20148&quot; value=&quot;5&quot;/&gt;&lt;property id=&quot;20300&quot; value=&quot;Diapositive 1 - &amp;quot;Pôle Régional de Compétences &amp;#x0D;&amp;#x0A;en éducation pour la santé &amp;quot;&quot;/&gt;&lt;property id=&quot;20307&quot; value=&quot;361&quot;/&gt;&lt;/object&gt;&lt;object type=&quot;3&quot; unique_id=&quot;24161&quot;&gt;&lt;property id=&quot;20148&quot; value=&quot;5&quot;/&gt;&lt;property id=&quot;20300&quot; value=&quot;Diapositive 8 - &amp;quot;Quelques préalables indispensables…&amp;quot;&quot;/&gt;&lt;property id=&quot;20307&quot; value=&quot;362&quot;/&gt;&lt;/object&gt;&lt;object type=&quot;3&quot; unique_id=&quot;24162&quot;&gt;&lt;property id=&quot;20148&quot; value=&quot;5&quot;/&gt;&lt;property id=&quot;20300&quot; value=&quot;Diapositive 9&quot;/&gt;&lt;property id=&quot;20307&quot; value=&quot;363&quot;/&gt;&lt;/object&gt;&lt;object type=&quot;3&quot; unique_id=&quot;24163&quot;&gt;&lt;property id=&quot;20148&quot; value=&quot;5&quot;/&gt;&lt;property id=&quot;20300&quot; value=&quot;Diapositive 10&quot;/&gt;&lt;property id=&quot;20307&quot; value=&quot;364&quot;/&gt;&lt;/object&gt;&lt;object type=&quot;3&quot; unique_id=&quot;24164&quot;&gt;&lt;property id=&quot;20148&quot; value=&quot;5&quot;/&gt;&lt;property id=&quot;20300&quot; value=&quot;Diapositive 11&quot;/&gt;&lt;property id=&quot;20307&quot; value=&quot;365&quot;/&gt;&lt;/object&gt;&lt;object type=&quot;3&quot; unique_id=&quot;24165&quot;&gt;&lt;property id=&quot;20148&quot; value=&quot;5&quot;/&gt;&lt;property id=&quot;20300&quot; value=&quot;Diapositive 12 - &amp;quot;    Compétences psychosociales - CPS… &amp;#x0D;&amp;#x0A;Une stratégie clé en éducation pour la santé&amp;quot;&quot;/&gt;&lt;property id=&quot;20307&quot; value=&quot;366&quot;/&gt;&lt;/object&gt;&lt;object type=&quot;3&quot; unique_id=&quot;24166&quot;&gt;&lt;property id=&quot;20148&quot; value=&quot;5&quot;/&gt;&lt;property id=&quot;20300&quot; value=&quot;Diapositive 16 - &amp;quot;Les 10 Compétences psychosociales… &amp;quot;&quot;/&gt;&lt;property id=&quot;20307&quot; value=&quot;367&quot;/&gt;&lt;/object&gt;&lt;object type=&quot;3&quot; unique_id=&quot;24167&quot;&gt;&lt;property id=&quot;20148&quot; value=&quot;5&quot;/&gt;&lt;property id=&quot;20300&quot; value=&quot;Diapositive 17 - &amp;quot;Les 10 Compétences psychosociales… &amp;quot;&quot;/&gt;&lt;property id=&quot;20307&quot; value=&quot;368&quot;/&gt;&lt;/object&gt;&lt;object type=&quot;3&quot; unique_id=&quot;24168&quot;&gt;&lt;property id=&quot;20148&quot; value=&quot;5&quot;/&gt;&lt;property id=&quot;20300&quot; value=&quot;Diapositive 18 - &amp;quot;Les 10 Compétences psychosociales… &amp;quot;&quot;/&gt;&lt;property id=&quot;20307&quot; value=&quot;369&quot;/&gt;&lt;/object&gt;&lt;object type=&quot;3&quot; unique_id=&quot;24169&quot;&gt;&lt;property id=&quot;20148&quot; value=&quot;5&quot;/&gt;&lt;property id=&quot;20300&quot; value=&quot;Diapositive 19 - &amp;quot;Les 10 Compétences psychosociales… &amp;quot;&quot;/&gt;&lt;property id=&quot;20307&quot; value=&quot;370&quot;/&gt;&lt;/object&gt;&lt;object type=&quot;3&quot; unique_id=&quot;24170&quot;&gt;&lt;property id=&quot;20148&quot; value=&quot;5&quot;/&gt;&lt;property id=&quot;20300&quot; value=&quot;Diapositive 20 - &amp;quot;Les 10 Compétences psychosociales… &amp;quot;&quot;/&gt;&lt;property id=&quot;20307&quot; value=&quot;371&quot;/&gt;&lt;/object&gt;&lt;object type=&quot;3&quot; unique_id=&quot;24171&quot;&gt;&lt;property id=&quot;20148&quot; value=&quot;5&quot;/&gt;&lt;property id=&quot;20300&quot; value=&quot;Diapositive 21 - &amp;quot;Les 10 Compétences psychosociales… &amp;quot;&quot;/&gt;&lt;property id=&quot;20307&quot; value=&quot;372&quot;/&gt;&lt;/object&gt;&lt;object type=&quot;3&quot; unique_id=&quot;24172&quot;&gt;&lt;property id=&quot;20148&quot; value=&quot;5&quot;/&gt;&lt;property id=&quot;20300&quot; value=&quot;Diapositive 22 - &amp;quot;Les 10 Compétences psychosociales… &amp;quot;&quot;/&gt;&lt;property id=&quot;20307&quot; value=&quot;373&quot;/&gt;&lt;/object&gt;&lt;object type=&quot;3&quot; unique_id=&quot;24173&quot;&gt;&lt;property id=&quot;20148&quot; value=&quot;5&quot;/&gt;&lt;property id=&quot;20300&quot; value=&quot;Diapositive 23 - &amp;quot;Les 10 Compétences psychosociales… &amp;quot;&quot;/&gt;&lt;property id=&quot;20307&quot; value=&quot;374&quot;/&gt;&lt;/object&gt;&lt;object type=&quot;3&quot; unique_id=&quot;24174&quot;&gt;&lt;property id=&quot;20148&quot; value=&quot;5&quot;/&gt;&lt;property id=&quot;20300&quot; value=&quot;Diapositive 24 - &amp;quot;Les 10 Compétences psychosociales… &amp;quot;&quot;/&gt;&lt;property id=&quot;20307&quot; value=&quot;375&quot;/&gt;&lt;/object&gt;&lt;object type=&quot;3&quot; unique_id=&quot;24175&quot;&gt;&lt;property id=&quot;20148&quot; value=&quot;5&quot;/&gt;&lt;property id=&quot;20300&quot; value=&quot;Diapositive 25 - &amp;quot;Les 10 Compétences psychosociales… &amp;quot;&quot;/&gt;&lt;property id=&quot;20307&quot; value=&quot;376&quot;/&gt;&lt;/object&gt;&lt;object type=&quot;3&quot; unique_id=&quot;24176&quot;&gt;&lt;property id=&quot;20148&quot; value=&quot;5&quot;/&gt;&lt;property id=&quot;20300&quot; value=&quot;Diapositive 26 - &amp;quot;Renforcer les CPS au quotidien &amp;#x0D;&amp;#x0A;par des attitudes éducatives…&amp;quot;&quot;/&gt;&lt;property id=&quot;20307&quot; value=&quot;377&quot;/&gt;&lt;/object&gt;&lt;object type=&quot;3&quot; unique_id=&quot;24177&quot;&gt;&lt;property id=&quot;20148&quot; value=&quot;5&quot;/&gt;&lt;property id=&quot;20300&quot; value=&quot;Diapositive 27 - &amp;quot;Renforcer les CPS au quotidien &amp;#x0D;&amp;#x0A;par des attitudes éducatives…&amp;quot;&quot;/&gt;&lt;property id=&quot;20307&quot; value=&quot;378&quot;/&gt;&lt;/object&gt;&lt;object type=&quot;3&quot; unique_id=&quot;29547&quot;&gt;&lt;property id=&quot;20148&quot; value=&quot;5&quot;/&gt;&lt;property id=&quot;20300&quot; value=&quot;Diapositive 13 - &amp;quot;Compétences psychosociales &amp;amp; &amp;#x0D;&amp;#x0A;Promotion de la santé… &amp;#x0D;&amp;#x0A;Quels liens ?&amp;quot;&quot;/&gt;&lt;property id=&quot;20307&quot; value=&quot;443&quot;/&gt;&lt;/object&gt;&lt;object type=&quot;3&quot; unique_id=&quot;29548&quot;&gt;&lt;property id=&quot;20148&quot; value=&quot;5&quot;/&gt;&lt;property id=&quot;20300&quot; value=&quot;Diapositive 14 - &amp;quot;Déterminant clé de la santé et du bien-être&amp;#x0D;&amp;#x0A;Une pierre angulaire de tout programme de promotion de la santé…&quot;/&gt;&lt;property id=&quot;20307&quot; value=&quot;444&quot;/&gt;&lt;/object&gt;&lt;object type=&quot;3&quot; unique_id=&quot;29549&quot;&gt;&lt;property id=&quot;20148&quot; value=&quot;5&quot;/&gt;&lt;property id=&quot;20300&quot; value=&quot;Diapositive 15 - &amp;quot;Enjeux des CPS &amp;#x0D;&amp;#x0A;Des déterminants de déterminants pour &amp;#x0D;&amp;#x0A;une prévention efficace…&amp;quot;&quot;/&gt;&lt;property id=&quot;20307&quot; value=&quot;445&quot;/&gt;&lt;/object&gt;&lt;object type=&quot;3&quot; unique_id=&quot;30174&quot;&gt;&lt;property id=&quot;20148&quot; value=&quot;5&quot;/&gt;&lt;property id=&quot;20300&quot; value=&quot;Diapositive 2 - &amp;quot;CoDES 05&amp;#x0D;&amp;#x0A;NOS ACTIVITES – NOS MISSIONS&amp;#x0D;&amp;#x0A;&amp;quot;&quot;/&gt;&lt;property id=&quot;20307&quot; value=&quot;446&quot;/&gt;&lt;/object&gt;&lt;object type=&quot;3&quot; unique_id=&quot;30175&quot;&gt;&lt;property id=&quot;20148&quot; value=&quot;5&quot;/&gt;&lt;property id=&quot;20300&quot; value=&quot;Diapositive 3&quot;/&gt;&lt;property id=&quot;20307&quot; value=&quot;447&quot;/&gt;&lt;/object&gt;&lt;object type=&quot;3&quot; unique_id=&quot;30176&quot;&gt;&lt;property id=&quot;20148&quot; value=&quot;5&quot;/&gt;&lt;property id=&quot;20300&quot; value=&quot;Diapositive 4&quot;/&gt;&lt;property id=&quot;20307&quot; value=&quot;448&quot;/&gt;&lt;/object&gt;&lt;object type=&quot;3&quot; unique_id=&quot;30177&quot;&gt;&lt;property id=&quot;20148&quot; value=&quot;5&quot;/&gt;&lt;property id=&quot;20300&quot; value=&quot;Diapositive 5&quot;/&gt;&lt;property id=&quot;20307&quot; value=&quot;449&quot;/&gt;&lt;/object&gt;&lt;object type=&quot;3&quot; unique_id=&quot;30178&quot;&gt;&lt;property id=&quot;20148&quot; value=&quot;5&quot;/&gt;&lt;property id=&quot;20300&quot; value=&quot;Diapositive 6&quot;/&gt;&lt;property id=&quot;20307&quot; value=&quot;450&quot;/&gt;&lt;/object&gt;&lt;object type=&quot;3&quot; unique_id=&quot;30179&quot;&gt;&lt;property id=&quot;20148&quot; value=&quot;5&quot;/&gt;&lt;property id=&quot;20300&quot; value=&quot;Diapositive 7 - &amp;quot;www.codes05.org... UN SITE INTERNET&amp;quot;&quot;/&gt;&lt;property id=&quot;20307&quot; value=&quot;451&quot;/&gt;&lt;/object&gt;&lt;object type=&quot;3&quot; unique_id=&quot;30596&quot;&gt;&lt;property id=&quot;20148&quot; value=&quot;5&quot;/&gt;&lt;property id=&quot;20300&quot; value=&quot;Diapositive 28 - &amp;quot;&amp;#x0D;&amp;#x0A;&amp;#x0D;&amp;#x0A;&amp;#x0D;&amp;#x0A;&amp;#x0D;&amp;#x0A;COMETE… &amp;#x0D;&amp;#x0A;COMPETENCES PSYCHOSOCIALES EN &amp;#x0D;&amp;#x0A;EDUCATION DU PATIENT&amp;quot;&quot;/&gt;&lt;property id=&quot;20307&quot; value=&quot;452&quot;/&gt;&lt;/object&gt;&lt;object type=&quot;3&quot; unique_id=&quot;30597&quot;&gt;&lt;property id=&quot;20148&quot; value=&quot;5&quot;/&gt;&lt;property id=&quot;20300&quot; value=&quot;Diapositive 29 - &amp;quot;&amp;#x0D;&amp;#x0A;&amp;#x0D;&amp;#x0A;&amp;#x0D;&amp;#x0A;&amp;#x0D;&amp;#x0A;COMETE… &amp;#x0D;&amp;#x0A;COMPETENCES PSYCHOSOCIALES EN &amp;#x0D;&amp;#x0A;EDUCATION DU PATIENT&amp;quot;&quot;/&gt;&lt;property id=&quot;20307&quot; value=&quot;455&quot;/&gt;&lt;/object&gt;&lt;object type=&quot;3&quot; unique_id=&quot;30598&quot;&gt;&lt;property id=&quot;20148&quot; value=&quot;5&quot;/&gt;&lt;property id=&quot;20300&quot; value=&quot;Diapositive 30 - &amp;quot;&amp;#x0D;&amp;#x0A;&amp;#x0D;&amp;#x0A;&amp;#x0D;&amp;#x0A;&amp;#x0D;&amp;#x0A;COMETE… &amp;#x0D;&amp;#x0A;COMPETENCES PSYCHOSOCIALES EN &amp;#x0D;&amp;#x0A;EDUCATION DU PATIENT&amp;quot;&quot;/&gt;&lt;property id=&quot;20307&quot; value=&quot;456&quot;/&gt;&lt;/object&gt;&lt;object type=&quot;3&quot; unique_id=&quot;30599&quot;&gt;&lt;property id=&quot;20148&quot; value=&quot;5&quot;/&gt;&lt;property id=&quot;20300&quot; value=&quot;Diapositive 31 - &amp;quot;&amp;#x0D;&amp;#x0A;&amp;#x0D;&amp;#x0A;&amp;#x0D;&amp;#x0A;&amp;#x0D;&amp;#x0A;COMETE… &amp;#x0D;&amp;#x0A;COMPETENCES PSYCHOSOCIALES EN &amp;#x0D;&amp;#x0A;EDUCATION DU PATIENT&amp;quot;&quot;/&gt;&lt;property id=&quot;20307&quot; value=&quot;457&quot;/&gt;&lt;/object&gt;&lt;object type=&quot;3&quot; unique_id=&quot;30600&quot;&gt;&lt;property id=&quot;20148&quot; value=&quot;5&quot;/&gt;&lt;property id=&quot;20300&quot; value=&quot;Diapositive 32 - &amp;quot;&amp;#x0D;&amp;#x0A;&amp;#x0D;&amp;#x0A;&amp;#x0D;&amp;#x0A;&amp;#x0D;&amp;#x0A;COMETE… &amp;#x0D;&amp;#x0A;COMPETENCES PSYCHOSOCIALES EN &amp;#x0D;&amp;#x0A;EDUCATION DU PATIENT&amp;quot;&quot;/&gt;&lt;property id=&quot;20307&quot; value=&quot;458&quot;/&gt;&lt;/object&gt;&lt;object type=&quot;3&quot; unique_id=&quot;30601&quot;&gt;&lt;property id=&quot;20148&quot; value=&quot;5&quot;/&gt;&lt;property id=&quot;20300&quot; value=&quot;Diapositive 33 - &amp;quot;&amp;#x0D;&amp;#x0A;&amp;#x0D;&amp;#x0A;&amp;#x0D;&amp;#x0A;&amp;#x0D;&amp;#x0A;COMETE… &amp;#x0D;&amp;#x0A;COMPETENCES PSYCHOSOCIALES EN &amp;#x0D;&amp;#x0A;EDUCATION DU PATIENT&amp;quot;&quot;/&gt;&lt;property id=&quot;20307&quot; value=&quot;459&quot;/&gt;&lt;/object&gt;&lt;/object&gt;&lt;/object&gt;&lt;/database&gt;"/>
  <p:tag name="SECTOMILLISECCONVERTED" val="1"/>
  <p:tag name="ARS_RESPONSE_PERSONNUM" val="100"/>
  <p:tag name="ARS_PPT_DBNAME" val="Formation Renforcer les CPS[20231026105723736].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5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6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7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7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7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2_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2.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3.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docProps/app.xml><?xml version="1.0" encoding="utf-8"?>
<Properties xmlns="http://schemas.openxmlformats.org/officeDocument/2006/extended-properties" xmlns:vt="http://schemas.openxmlformats.org/officeDocument/2006/docPropsVTypes">
  <Template>Level</Template>
  <TotalTime>9073</TotalTime>
  <Words>3325</Words>
  <Application>Microsoft Office PowerPoint</Application>
  <PresentationFormat>Affichage à l'écran (4:3)</PresentationFormat>
  <Paragraphs>501</Paragraphs>
  <Slides>68</Slides>
  <Notes>68</Notes>
  <HiddenSlides>1</HiddenSlides>
  <MMClips>0</MMClips>
  <ScaleCrop>false</ScaleCrop>
  <HeadingPairs>
    <vt:vector size="6" baseType="variant">
      <vt:variant>
        <vt:lpstr>Polices utilisées</vt:lpstr>
      </vt:variant>
      <vt:variant>
        <vt:i4>14</vt:i4>
      </vt:variant>
      <vt:variant>
        <vt:lpstr>Thème</vt:lpstr>
      </vt:variant>
      <vt:variant>
        <vt:i4>4</vt:i4>
      </vt:variant>
      <vt:variant>
        <vt:lpstr>Titres des diapositives</vt:lpstr>
      </vt:variant>
      <vt:variant>
        <vt:i4>68</vt:i4>
      </vt:variant>
    </vt:vector>
  </HeadingPairs>
  <TitlesOfParts>
    <vt:vector size="86" baseType="lpstr">
      <vt:lpstr>Microsoft YaHei</vt:lpstr>
      <vt:lpstr>MS PGothic</vt:lpstr>
      <vt:lpstr>Arial</vt:lpstr>
      <vt:lpstr>Calibri</vt:lpstr>
      <vt:lpstr>Century Schoolbook</vt:lpstr>
      <vt:lpstr>Comic Sans MS</vt:lpstr>
      <vt:lpstr>Georgia</vt:lpstr>
      <vt:lpstr>Spinnaker</vt:lpstr>
      <vt:lpstr>Times New Roman</vt:lpstr>
      <vt:lpstr>Trebuchet MS</vt:lpstr>
      <vt:lpstr>Verdana</vt:lpstr>
      <vt:lpstr>Webdings</vt:lpstr>
      <vt:lpstr>Wingdings</vt:lpstr>
      <vt:lpstr>Wingdings 2</vt:lpstr>
      <vt:lpstr>1_Oriel</vt:lpstr>
      <vt:lpstr>2_Civil</vt:lpstr>
      <vt:lpstr>3_Oriel</vt:lpstr>
      <vt:lpstr>Oriel</vt:lpstr>
      <vt:lpstr>  Renforcer les compétences psychosociales   LUNDI 20, MARDI 21, ET JEUDI 23 NOVEMBRE 2023     </vt:lpstr>
      <vt:lpstr>CoDES 05 NOS ACTIVITES – NOS MISSIONS </vt:lpstr>
      <vt:lpstr>CoDES 05 NOS ACTIVITES – NOS MISSIONS </vt:lpstr>
      <vt:lpstr>Présentation PowerPoint</vt:lpstr>
      <vt:lpstr>Présentation PowerPoint</vt:lpstr>
      <vt:lpstr>Présentation PowerPoint</vt:lpstr>
      <vt:lpstr>Présentation PowerPoint</vt:lpstr>
      <vt:lpstr>Présentation PowerPoint</vt:lpstr>
      <vt:lpstr>Présentation PowerPoint</vt:lpstr>
      <vt:lpstr>COMMUNICATION…</vt:lpstr>
      <vt:lpstr>OBJECTIFS DE LA FORMATION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 que l’éducation à la santé ?</vt:lpstr>
      <vt:lpstr>Education à la santé : Principes clés</vt:lpstr>
      <vt:lpstr>Education à la santé :  Strategies d’intervention</vt:lpstr>
      <vt:lpstr>Education à la santé :  Strategies d’intervention</vt:lpstr>
      <vt:lpstr>Education à la santé :  Strategies d’intervention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TOUR DE TABLE « 1 MOT 1 IMAGE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EVALUATION DE LA FORMATION</vt:lpstr>
      <vt:lpstr>Présentation PowerPoint</vt:lpstr>
    </vt:vector>
  </TitlesOfParts>
  <Company>CODES 05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Formation</dc:creator>
  <cp:lastModifiedBy>Ordinateur</cp:lastModifiedBy>
  <cp:revision>318</cp:revision>
  <dcterms:created xsi:type="dcterms:W3CDTF">2010-12-01T15:48:27Z</dcterms:created>
  <dcterms:modified xsi:type="dcterms:W3CDTF">2023-10-26T10:05:51Z</dcterms:modified>
</cp:coreProperties>
</file>